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4D905714-14BA-465C-A85A-1C4B9BD4A25A}"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D905714-14BA-465C-A85A-1C4B9BD4A25A}"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4D905714-14BA-465C-A85A-1C4B9BD4A25A}"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4D905714-14BA-465C-A85A-1C4B9BD4A25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51D6BC0-C12A-48EE-A46C-19D4AA20D156}" type="datetimeFigureOut">
              <a:rPr lang="ar-IQ" smtClean="0"/>
              <a:t>11/02/1444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4D905714-14BA-465C-A85A-1C4B9BD4A25A}"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1D6BC0-C12A-48EE-A46C-19D4AA20D156}" type="datetimeFigureOut">
              <a:rPr lang="ar-IQ" smtClean="0"/>
              <a:t>11/02/1444</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D905714-14BA-465C-A85A-1C4B9BD4A25A}"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88640"/>
            <a:ext cx="8712968" cy="6480719"/>
          </a:xfrm>
        </p:spPr>
        <p:txBody>
          <a:bodyPr>
            <a:normAutofit fontScale="90000"/>
          </a:bodyPr>
          <a:lstStyle/>
          <a:p>
            <a:pPr indent="-635" algn="ctr">
              <a:lnSpc>
                <a:spcPct val="115000"/>
              </a:lnSpc>
              <a:spcAft>
                <a:spcPts val="1000"/>
              </a:spcAft>
            </a:pPr>
            <a:r>
              <a:rPr lang="ar-IQ" sz="2800" b="1" dirty="0" smtClean="0">
                <a:latin typeface="Arial"/>
                <a:ea typeface="Calibri"/>
                <a:cs typeface="DecoType Naskh Swashes"/>
              </a:rPr>
              <a:t> علم المحاصيل الحقلية</a:t>
            </a:r>
            <a:br>
              <a:rPr lang="ar-IQ" sz="2800" b="1" dirty="0" smtClean="0">
                <a:latin typeface="Arial"/>
                <a:ea typeface="Calibri"/>
                <a:cs typeface="DecoType Naskh Swashes"/>
              </a:rPr>
            </a:br>
            <a:r>
              <a:rPr lang="en-US" sz="2800" dirty="0">
                <a:ea typeface="Calibri"/>
                <a:cs typeface="Arial"/>
              </a:rPr>
              <a:t/>
            </a:r>
            <a:br>
              <a:rPr lang="en-US" sz="2800" dirty="0">
                <a:ea typeface="Calibri"/>
                <a:cs typeface="Arial"/>
              </a:rPr>
            </a:br>
            <a:r>
              <a:rPr lang="ar-IQ" sz="2800" dirty="0">
                <a:ea typeface="Calibri"/>
                <a:cs typeface="Arial"/>
              </a:rPr>
              <a:t>هو أحد فروع العلوم الزراعية الذي يبحث في أسس أنتاج المحاصيل من الناحيتين العلمية والتطبيقية فهو علم يستند إلى العلوم الأخرى كعلوم النبات والكيمياء وغيرها ، وهو فرع من فروع الزراعة الذي يبحث عن المبادئ الأساسية للإنتاج المحاصيل وتطبيقاتها وكيفية أدارة الحقول. </a:t>
            </a:r>
            <a:r>
              <a:rPr lang="en-US" sz="2800" dirty="0">
                <a:ea typeface="Calibri"/>
                <a:cs typeface="Arial"/>
              </a:rPr>
              <a:t/>
            </a:r>
            <a:br>
              <a:rPr lang="en-US" sz="2800" dirty="0">
                <a:ea typeface="Calibri"/>
                <a:cs typeface="Arial"/>
              </a:rPr>
            </a:br>
            <a:r>
              <a:rPr lang="ar-IQ" sz="2800" dirty="0">
                <a:ea typeface="Calibri"/>
                <a:cs typeface="Arial"/>
              </a:rPr>
              <a:t>ويمكن تعريف </a:t>
            </a:r>
            <a:r>
              <a:rPr lang="ar-IQ" sz="2800" b="1" u="sng" dirty="0">
                <a:ea typeface="Calibri"/>
                <a:cs typeface="Arial"/>
              </a:rPr>
              <a:t>المحصول الحقلي</a:t>
            </a:r>
            <a:r>
              <a:rPr lang="ar-IQ" sz="2800" dirty="0">
                <a:ea typeface="Calibri"/>
                <a:cs typeface="Arial"/>
              </a:rPr>
              <a:t> هو ذلك المحصول الذي يزرع بمساحات واسعة بالمقارنة مع المحاصيل البستانية والخضروات وينضج ويحصد في وقت واحد كالحنطة والشعير والرز وفستق الحقل والبنجر وقصب السكر والكتان ..الخ وهناك بعض الاستثناءات مثل القطن الذي ينضج على دفعات ويُجنى على دفعات وكذلك التبغ تنضج أوراقه على دفعات ويقطف على دفعات أيضاً. </a:t>
            </a:r>
            <a:r>
              <a:rPr lang="en-US" sz="2800" dirty="0">
                <a:ea typeface="Calibri"/>
                <a:cs typeface="Arial"/>
              </a:rPr>
              <a:t/>
            </a:r>
            <a:br>
              <a:rPr lang="en-US" sz="2800" dirty="0">
                <a:ea typeface="Calibri"/>
                <a:cs typeface="Arial"/>
              </a:rPr>
            </a:br>
            <a:r>
              <a:rPr lang="ar-IQ" sz="2800" b="1" dirty="0">
                <a:ea typeface="Calibri"/>
                <a:cs typeface="Arial"/>
              </a:rPr>
              <a:t> </a:t>
            </a:r>
            <a:r>
              <a:rPr lang="en-US" sz="2800" dirty="0">
                <a:ea typeface="Calibri"/>
                <a:cs typeface="Arial"/>
              </a:rPr>
              <a:t/>
            </a:r>
            <a:br>
              <a:rPr lang="en-US" sz="2800" dirty="0">
                <a:ea typeface="Calibri"/>
                <a:cs typeface="Arial"/>
              </a:rPr>
            </a:br>
            <a:endParaRPr lang="ar-IQ" sz="2800" dirty="0"/>
          </a:p>
        </p:txBody>
      </p:sp>
    </p:spTree>
    <p:extLst>
      <p:ext uri="{BB962C8B-B14F-4D97-AF65-F5344CB8AC3E}">
        <p14:creationId xmlns:p14="http://schemas.microsoft.com/office/powerpoint/2010/main" val="21930823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54176" cy="6394722"/>
          </a:xfrm>
        </p:spPr>
        <p:txBody>
          <a:bodyPr>
            <a:normAutofit fontScale="90000"/>
          </a:bodyPr>
          <a:lstStyle/>
          <a:p>
            <a:pPr indent="-635" algn="ctr">
              <a:lnSpc>
                <a:spcPct val="150000"/>
              </a:lnSpc>
              <a:spcAft>
                <a:spcPts val="1000"/>
              </a:spcAft>
            </a:pPr>
            <a:r>
              <a:rPr lang="ar-IQ" sz="2700" b="1" dirty="0">
                <a:effectLst/>
                <a:latin typeface="Calibri"/>
                <a:ea typeface="Calibri"/>
                <a:cs typeface="Arabic Typesetting"/>
              </a:rPr>
              <a:t>تقسيم المحاصيل الحقلية    </a:t>
            </a:r>
            <a:r>
              <a:rPr lang="en-US" sz="2700" b="1" dirty="0">
                <a:effectLst/>
                <a:latin typeface="Arabic Typesetting"/>
                <a:ea typeface="Calibri"/>
                <a:cs typeface="Arial"/>
              </a:rPr>
              <a:t>Field crop classification</a:t>
            </a:r>
            <a:r>
              <a:rPr lang="en-US" sz="2700" dirty="0">
                <a:effectLst/>
                <a:latin typeface="Calibri"/>
                <a:ea typeface="Calibri"/>
                <a:cs typeface="Arial"/>
              </a:rPr>
              <a:t/>
            </a:r>
            <a:br>
              <a:rPr lang="en-US" sz="2700" dirty="0">
                <a:effectLst/>
                <a:latin typeface="Calibri"/>
                <a:ea typeface="Calibri"/>
                <a:cs typeface="Arial"/>
              </a:rPr>
            </a:br>
            <a:r>
              <a:rPr lang="ar-IQ" sz="2700" dirty="0">
                <a:effectLst/>
                <a:latin typeface="Calibri"/>
                <a:ea typeface="Calibri"/>
                <a:cs typeface="Arial"/>
              </a:rPr>
              <a:t> تقسم المحاصيل الحقلية أما حسب استعمالها والغرض منها أو حسب التشابه بينها أو دورة الحياة أو حسب مواعيد الزراعة والنمو كما توجد تقاسيم أخرى كالتقسيم حسب الاستعمالات الخاصة. وكل نوع من هذه التقاسيم يخدم أغراض معينة ولا يمكن أن يكون شاملاً:-</a:t>
            </a:r>
            <a:r>
              <a:rPr lang="en-US" sz="2700" dirty="0">
                <a:effectLst/>
                <a:latin typeface="Calibri"/>
                <a:ea typeface="Calibri"/>
                <a:cs typeface="Arial"/>
              </a:rPr>
              <a:t/>
            </a:r>
            <a:br>
              <a:rPr lang="en-US" sz="2700" dirty="0">
                <a:effectLst/>
                <a:latin typeface="Calibri"/>
                <a:ea typeface="Calibri"/>
                <a:cs typeface="Arial"/>
              </a:rPr>
            </a:br>
            <a:r>
              <a:rPr lang="ar-IQ" sz="2700" b="1" dirty="0">
                <a:effectLst/>
                <a:latin typeface="Calibri"/>
                <a:ea typeface="Calibri"/>
                <a:cs typeface="Simplified Arabic"/>
              </a:rPr>
              <a:t>أولاً- التقسيم حسب الاستعمال أو التقسيم الحقلي </a:t>
            </a:r>
            <a:r>
              <a:rPr lang="en-US" sz="2700" b="1" dirty="0">
                <a:effectLst/>
                <a:latin typeface="Simplified Arabic"/>
                <a:ea typeface="Calibri"/>
                <a:cs typeface="Arial"/>
              </a:rPr>
              <a:t>Agronomic Classification  </a:t>
            </a:r>
            <a:r>
              <a:rPr lang="en-US" sz="2700" dirty="0">
                <a:effectLst/>
                <a:latin typeface="Calibri"/>
                <a:ea typeface="Calibri"/>
                <a:cs typeface="Arial"/>
              </a:rPr>
              <a:t/>
            </a:r>
            <a:br>
              <a:rPr lang="en-US" sz="2700" dirty="0">
                <a:effectLst/>
                <a:latin typeface="Calibri"/>
                <a:ea typeface="Calibri"/>
                <a:cs typeface="Arial"/>
              </a:rPr>
            </a:br>
            <a:r>
              <a:rPr lang="ar-IQ" sz="2700" dirty="0">
                <a:effectLst/>
                <a:latin typeface="Calibri"/>
                <a:ea typeface="Calibri"/>
                <a:cs typeface="Arial"/>
              </a:rPr>
              <a:t>يعتمد هذا التقسيم على استعمال المحصول وأهميته الاقتصادية ويشمل على المجاميع التالية:- </a:t>
            </a:r>
            <a:r>
              <a:rPr lang="en-US" sz="2700" dirty="0">
                <a:effectLst/>
                <a:latin typeface="Calibri"/>
                <a:ea typeface="Calibri"/>
                <a:cs typeface="Arial"/>
              </a:rPr>
              <a:t/>
            </a:r>
            <a:br>
              <a:rPr lang="en-US" sz="2700" dirty="0">
                <a:effectLst/>
                <a:latin typeface="Calibri"/>
                <a:ea typeface="Calibri"/>
                <a:cs typeface="Arial"/>
              </a:rPr>
            </a:br>
            <a:r>
              <a:rPr lang="ar-IQ" sz="2700" dirty="0">
                <a:effectLst/>
                <a:latin typeface="Calibri"/>
                <a:ea typeface="Calibri"/>
                <a:cs typeface="Arial"/>
              </a:rPr>
              <a:t>1- محاصيل الحبوب </a:t>
            </a:r>
            <a:r>
              <a:rPr lang="en-US" sz="2700" dirty="0">
                <a:effectLst/>
                <a:latin typeface="Arial"/>
                <a:ea typeface="Calibri"/>
                <a:cs typeface="Arial"/>
              </a:rPr>
              <a:t>Cereal or Grain Crops</a:t>
            </a:r>
            <a:r>
              <a:rPr lang="ar-IQ" sz="2700" dirty="0">
                <a:effectLst/>
                <a:latin typeface="Calibri"/>
                <a:ea typeface="Calibri"/>
                <a:cs typeface="Arial"/>
              </a:rPr>
              <a:t> :- وتضمن المحاصيل التي تزرع لغرض الحصول على الحبوب التي يستعملها الإنسان في غذائه وأهم هذه المحاصيل هي الحنطة والشعير والذرة الصفراء والبيضاء والشوفان </a:t>
            </a:r>
            <a:r>
              <a:rPr lang="ar-IQ" sz="2700" dirty="0" err="1">
                <a:effectLst/>
                <a:latin typeface="Calibri"/>
                <a:ea typeface="Calibri"/>
                <a:cs typeface="Arial"/>
              </a:rPr>
              <a:t>والشيلم</a:t>
            </a:r>
            <a:r>
              <a:rPr lang="ar-IQ" sz="2700" dirty="0">
                <a:effectLst/>
                <a:latin typeface="Calibri"/>
                <a:ea typeface="Calibri"/>
                <a:cs typeface="Arial"/>
              </a:rPr>
              <a:t>.</a:t>
            </a:r>
            <a:r>
              <a:rPr lang="en-US" sz="3200" dirty="0">
                <a:effectLst/>
                <a:latin typeface="Calibri"/>
                <a:ea typeface="Calibri"/>
                <a:cs typeface="Arial"/>
              </a:rPr>
              <a:t/>
            </a:r>
            <a:br>
              <a:rPr lang="en-US" sz="3200" dirty="0">
                <a:effectLst/>
                <a:latin typeface="Calibri"/>
                <a:ea typeface="Calibri"/>
                <a:cs typeface="Arial"/>
              </a:rPr>
            </a:br>
            <a:endParaRPr lang="ar-IQ" dirty="0"/>
          </a:p>
        </p:txBody>
      </p:sp>
    </p:spTree>
    <p:extLst>
      <p:ext uri="{BB962C8B-B14F-4D97-AF65-F5344CB8AC3E}">
        <p14:creationId xmlns:p14="http://schemas.microsoft.com/office/powerpoint/2010/main" val="378234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54176" cy="6408712"/>
          </a:xfrm>
        </p:spPr>
        <p:txBody>
          <a:bodyPr>
            <a:noAutofit/>
          </a:bodyPr>
          <a:lstStyle/>
          <a:p>
            <a:pPr indent="-635" algn="just">
              <a:lnSpc>
                <a:spcPct val="150000"/>
              </a:lnSpc>
              <a:spcAft>
                <a:spcPts val="1000"/>
              </a:spcAft>
            </a:pPr>
            <a:r>
              <a:rPr lang="ar-IQ" sz="1600" b="1" dirty="0" smtClean="0">
                <a:effectLst/>
                <a:latin typeface="Calibri"/>
                <a:ea typeface="Calibri"/>
                <a:cs typeface="+mn-cs"/>
              </a:rPr>
              <a:t>2- محاصيل </a:t>
            </a:r>
            <a:r>
              <a:rPr lang="ar-IQ" sz="1600" b="1" dirty="0">
                <a:effectLst/>
                <a:latin typeface="Calibri"/>
                <a:ea typeface="Calibri"/>
                <a:cs typeface="+mn-cs"/>
              </a:rPr>
              <a:t>البقول البذرية </a:t>
            </a:r>
            <a:r>
              <a:rPr lang="en-US" sz="1600" b="1" dirty="0">
                <a:effectLst/>
                <a:latin typeface="Arial"/>
                <a:ea typeface="Calibri"/>
                <a:cs typeface="+mn-cs"/>
              </a:rPr>
              <a:t>Legumes for seed</a:t>
            </a:r>
            <a:r>
              <a:rPr lang="ar-IQ" sz="1600" b="1" dirty="0">
                <a:effectLst/>
                <a:latin typeface="Calibri"/>
                <a:ea typeface="Calibri"/>
                <a:cs typeface="+mn-cs"/>
              </a:rPr>
              <a:t> :- وتشمل على محاصيل البقول التي يستعملها الإنسان في غذائه وأهمها </a:t>
            </a:r>
            <a:r>
              <a:rPr lang="ar-IQ" sz="1600" b="1" dirty="0" err="1" smtClean="0">
                <a:effectLst/>
                <a:latin typeface="Calibri"/>
                <a:ea typeface="Calibri"/>
                <a:cs typeface="+mn-cs"/>
              </a:rPr>
              <a:t>الباقلاء</a:t>
            </a:r>
            <a:r>
              <a:rPr lang="en-US" sz="1600" b="1" dirty="0">
                <a:effectLst/>
                <a:latin typeface="Calibri"/>
                <a:ea typeface="Calibri"/>
                <a:cs typeface="+mn-cs"/>
              </a:rPr>
              <a:t/>
            </a:r>
            <a:br>
              <a:rPr lang="en-US" sz="1600" b="1" dirty="0">
                <a:effectLst/>
                <a:latin typeface="Calibri"/>
                <a:ea typeface="Calibri"/>
                <a:cs typeface="+mn-cs"/>
              </a:rPr>
            </a:br>
            <a:r>
              <a:rPr lang="ar-IQ" sz="1600" b="1" dirty="0">
                <a:effectLst/>
                <a:latin typeface="Calibri"/>
                <a:ea typeface="Calibri"/>
                <a:cs typeface="+mn-cs"/>
              </a:rPr>
              <a:t>3- محاصيل العلف الأخضر </a:t>
            </a:r>
            <a:r>
              <a:rPr lang="en-US" sz="1600" b="1" dirty="0">
                <a:effectLst/>
                <a:latin typeface="Arial"/>
                <a:ea typeface="Calibri"/>
                <a:cs typeface="+mn-cs"/>
              </a:rPr>
              <a:t>Forage Crops</a:t>
            </a:r>
            <a:r>
              <a:rPr lang="ar-IQ" sz="1600" b="1" dirty="0">
                <a:effectLst/>
                <a:latin typeface="Calibri"/>
                <a:ea typeface="Calibri"/>
                <a:cs typeface="+mn-cs"/>
              </a:rPr>
              <a:t> :- وتتضمن المحاصيل التي تستعمل كعلف للحيوانات وهي خضراء ومعظم محاصيل هذه المجموعة هي أما من الحشائش كالدخن والحشيش السوداني والشعير والذرة البيضاء والذرة الصفراء أو من البقوليات </a:t>
            </a:r>
            <a:r>
              <a:rPr lang="ar-IQ" sz="1600" b="1" dirty="0" err="1" smtClean="0">
                <a:effectLst/>
                <a:latin typeface="Calibri"/>
                <a:ea typeface="Calibri"/>
                <a:cs typeface="+mn-cs"/>
              </a:rPr>
              <a:t>كالجت</a:t>
            </a:r>
            <a:r>
              <a:rPr lang="ar-IQ" sz="1600" b="1" dirty="0" smtClean="0">
                <a:effectLst/>
                <a:latin typeface="Calibri"/>
                <a:ea typeface="Calibri"/>
                <a:cs typeface="+mn-cs"/>
              </a:rPr>
              <a:t>  والبرسيم</a:t>
            </a:r>
            <a:r>
              <a:rPr lang="en-US" sz="1600" b="1" dirty="0">
                <a:effectLst/>
                <a:latin typeface="Calibri"/>
                <a:ea typeface="Calibri"/>
                <a:cs typeface="+mn-cs"/>
              </a:rPr>
              <a:t/>
            </a:r>
            <a:br>
              <a:rPr lang="en-US" sz="1600" b="1" dirty="0">
                <a:effectLst/>
                <a:latin typeface="Calibri"/>
                <a:ea typeface="Calibri"/>
                <a:cs typeface="+mn-cs"/>
              </a:rPr>
            </a:br>
            <a:r>
              <a:rPr lang="ar-IQ" sz="1600" b="1" dirty="0">
                <a:effectLst/>
                <a:latin typeface="Calibri"/>
                <a:ea typeface="Calibri"/>
                <a:cs typeface="+mn-cs"/>
              </a:rPr>
              <a:t>4- محاصيل الألياف </a:t>
            </a:r>
            <a:r>
              <a:rPr lang="en-US" sz="1600" b="1" dirty="0">
                <a:effectLst/>
                <a:latin typeface="Arial"/>
                <a:ea typeface="Calibri"/>
                <a:cs typeface="+mn-cs"/>
              </a:rPr>
              <a:t>Fiber Crops</a:t>
            </a:r>
            <a:r>
              <a:rPr lang="ar-IQ" sz="1600" b="1" dirty="0">
                <a:effectLst/>
                <a:latin typeface="Calibri"/>
                <a:ea typeface="Calibri"/>
                <a:cs typeface="+mn-cs"/>
              </a:rPr>
              <a:t>:- وتتضمن المحاصيل التي تزرع لغرض الحصول على أليافها وأهمها القطن وكتان الألياف </a:t>
            </a:r>
            <a:r>
              <a:rPr lang="ar-IQ" sz="1600" b="1" dirty="0" smtClean="0">
                <a:effectLst/>
                <a:latin typeface="Calibri"/>
                <a:ea typeface="Calibri"/>
                <a:cs typeface="+mn-cs"/>
              </a:rPr>
              <a:t>والجوت</a:t>
            </a:r>
            <a:r>
              <a:rPr lang="en-US" sz="1600" b="1" dirty="0">
                <a:effectLst/>
                <a:latin typeface="Calibri"/>
                <a:ea typeface="Calibri"/>
                <a:cs typeface="+mn-cs"/>
              </a:rPr>
              <a:t/>
            </a:r>
            <a:br>
              <a:rPr lang="en-US" sz="1600" b="1" dirty="0">
                <a:effectLst/>
                <a:latin typeface="Calibri"/>
                <a:ea typeface="Calibri"/>
                <a:cs typeface="+mn-cs"/>
              </a:rPr>
            </a:br>
            <a:r>
              <a:rPr lang="ar-IQ" sz="1600" b="1" dirty="0">
                <a:effectLst/>
                <a:latin typeface="Calibri"/>
                <a:ea typeface="Calibri"/>
                <a:cs typeface="+mn-cs"/>
              </a:rPr>
              <a:t>5- محاصيل السكر </a:t>
            </a:r>
            <a:r>
              <a:rPr lang="en-US" sz="1600" b="1" dirty="0">
                <a:effectLst/>
                <a:latin typeface="Arial"/>
                <a:ea typeface="Calibri"/>
                <a:cs typeface="+mn-cs"/>
              </a:rPr>
              <a:t>Sugar crops</a:t>
            </a:r>
            <a:r>
              <a:rPr lang="ar-IQ" sz="1600" b="1" dirty="0">
                <a:effectLst/>
                <a:latin typeface="Calibri"/>
                <a:ea typeface="Calibri"/>
                <a:cs typeface="+mn-cs"/>
              </a:rPr>
              <a:t> :- وتتضمن المحاصيل التي تزرع لغرض استخراج السكر وأهمها قصب السكر وبنجر </a:t>
            </a:r>
            <a:r>
              <a:rPr lang="ar-IQ" sz="1600" b="1" dirty="0" smtClean="0">
                <a:effectLst/>
                <a:latin typeface="Calibri"/>
                <a:ea typeface="Calibri"/>
                <a:cs typeface="+mn-cs"/>
              </a:rPr>
              <a:t>السكر</a:t>
            </a:r>
            <a:r>
              <a:rPr lang="en-US" sz="1600" b="1" dirty="0">
                <a:effectLst/>
                <a:latin typeface="Calibri"/>
                <a:ea typeface="Calibri"/>
                <a:cs typeface="+mn-cs"/>
              </a:rPr>
              <a:t/>
            </a:r>
            <a:br>
              <a:rPr lang="en-US" sz="1600" b="1" dirty="0">
                <a:effectLst/>
                <a:latin typeface="Calibri"/>
                <a:ea typeface="Calibri"/>
                <a:cs typeface="+mn-cs"/>
              </a:rPr>
            </a:br>
            <a:r>
              <a:rPr lang="ar-IQ" sz="1600" b="1" dirty="0">
                <a:effectLst/>
                <a:latin typeface="Calibri"/>
                <a:ea typeface="Calibri"/>
                <a:cs typeface="+mn-cs"/>
              </a:rPr>
              <a:t>6- محاصيل الزيوت </a:t>
            </a:r>
            <a:r>
              <a:rPr lang="en-US" sz="1600" b="1" dirty="0">
                <a:effectLst/>
                <a:latin typeface="Arial"/>
                <a:ea typeface="Calibri"/>
                <a:cs typeface="+mn-cs"/>
              </a:rPr>
              <a:t>Oil crops</a:t>
            </a:r>
            <a:r>
              <a:rPr lang="ar-IQ" sz="1600" b="1" dirty="0">
                <a:effectLst/>
                <a:latin typeface="Calibri"/>
                <a:ea typeface="Calibri"/>
                <a:cs typeface="+mn-cs"/>
              </a:rPr>
              <a:t> :- وتتضمن المحاصيل التي تزرع لغرض استخراج الزيت من البذور وأهمها القطن وكتان </a:t>
            </a:r>
            <a:r>
              <a:rPr lang="ar-IQ" sz="1600" b="1" dirty="0" smtClean="0">
                <a:effectLst/>
                <a:latin typeface="Calibri"/>
                <a:ea typeface="Calibri"/>
                <a:cs typeface="+mn-cs"/>
              </a:rPr>
              <a:t>البذور. </a:t>
            </a:r>
            <a:r>
              <a:rPr lang="en-US" sz="1600" b="1" dirty="0">
                <a:effectLst/>
                <a:latin typeface="Calibri"/>
                <a:ea typeface="Calibri"/>
                <a:cs typeface="+mn-cs"/>
              </a:rPr>
              <a:t/>
            </a:r>
            <a:br>
              <a:rPr lang="en-US" sz="1600" b="1" dirty="0">
                <a:effectLst/>
                <a:latin typeface="Calibri"/>
                <a:ea typeface="Calibri"/>
                <a:cs typeface="+mn-cs"/>
              </a:rPr>
            </a:br>
            <a:r>
              <a:rPr lang="ar-IQ" sz="1600" b="1" dirty="0">
                <a:effectLst/>
                <a:latin typeface="Calibri"/>
                <a:ea typeface="Calibri"/>
                <a:cs typeface="+mn-cs"/>
              </a:rPr>
              <a:t>7- محاصيل طبية </a:t>
            </a:r>
            <a:r>
              <a:rPr lang="en-US" sz="1600" b="1" dirty="0">
                <a:effectLst/>
                <a:latin typeface="Arial"/>
                <a:ea typeface="Calibri"/>
                <a:cs typeface="+mn-cs"/>
              </a:rPr>
              <a:t>Drug crops</a:t>
            </a:r>
            <a:r>
              <a:rPr lang="ar-IQ" sz="1600" b="1" dirty="0">
                <a:effectLst/>
                <a:latin typeface="Calibri"/>
                <a:ea typeface="Calibri"/>
                <a:cs typeface="+mn-cs"/>
              </a:rPr>
              <a:t>:- تتضمن المحاصيل التي تزرع لغرض الحصول على العقاقير الطبية مثل البابونج وعرق السوس والنعناع والينسون </a:t>
            </a:r>
            <a:r>
              <a:rPr lang="ar-IQ" sz="1600" b="1" dirty="0" err="1">
                <a:effectLst/>
                <a:latin typeface="Calibri"/>
                <a:ea typeface="Calibri"/>
                <a:cs typeface="+mn-cs"/>
              </a:rPr>
              <a:t>والبلادونا</a:t>
            </a:r>
            <a:r>
              <a:rPr lang="ar-IQ" sz="1600" b="1" dirty="0">
                <a:effectLst/>
                <a:latin typeface="Calibri"/>
                <a:ea typeface="Calibri"/>
                <a:cs typeface="+mn-cs"/>
              </a:rPr>
              <a:t> أو للحصول على المواد المنبهة مثل القهوة والشاي أو للحصول على مواد مخدرة مثل التبغ والتنباك. </a:t>
            </a:r>
            <a:r>
              <a:rPr lang="en-US" sz="1600" b="1" dirty="0">
                <a:effectLst/>
                <a:latin typeface="Calibri"/>
                <a:ea typeface="Calibri"/>
                <a:cs typeface="+mn-cs"/>
              </a:rPr>
              <a:t/>
            </a:r>
            <a:br>
              <a:rPr lang="en-US" sz="1600" b="1" dirty="0">
                <a:effectLst/>
                <a:latin typeface="Calibri"/>
                <a:ea typeface="Calibri"/>
                <a:cs typeface="+mn-cs"/>
              </a:rPr>
            </a:br>
            <a:r>
              <a:rPr lang="ar-IQ" sz="1600" b="1" dirty="0">
                <a:effectLst/>
                <a:latin typeface="Calibri"/>
                <a:ea typeface="Calibri"/>
                <a:cs typeface="+mn-cs"/>
              </a:rPr>
              <a:t>8- محاصيل المطاط</a:t>
            </a:r>
            <a:r>
              <a:rPr lang="en-US" sz="1600" b="1" dirty="0">
                <a:effectLst/>
                <a:latin typeface="Arial"/>
                <a:ea typeface="Calibri"/>
                <a:cs typeface="+mn-cs"/>
              </a:rPr>
              <a:t>Rubber crops </a:t>
            </a:r>
            <a:r>
              <a:rPr lang="ar-IQ" sz="1600" b="1" dirty="0">
                <a:effectLst/>
                <a:latin typeface="Calibri"/>
                <a:ea typeface="Calibri"/>
                <a:cs typeface="+mn-cs"/>
              </a:rPr>
              <a:t> :- تتضمن المحاصيل التي تزرع لغرض استخراج المطاط مثل شجرة المطاط </a:t>
            </a:r>
            <a:r>
              <a:rPr lang="ar-IQ" sz="1600" b="1" dirty="0" err="1">
                <a:effectLst/>
                <a:latin typeface="Calibri"/>
                <a:ea typeface="Calibri"/>
                <a:cs typeface="+mn-cs"/>
              </a:rPr>
              <a:t>والكيولا</a:t>
            </a:r>
            <a:r>
              <a:rPr lang="ar-IQ" sz="1600" b="1" dirty="0">
                <a:effectLst/>
                <a:latin typeface="Calibri"/>
                <a:ea typeface="Calibri"/>
                <a:cs typeface="+mn-cs"/>
              </a:rPr>
              <a:t>. </a:t>
            </a:r>
            <a:r>
              <a:rPr lang="en-US" sz="1600" b="1">
                <a:effectLst/>
                <a:latin typeface="Calibri"/>
                <a:ea typeface="Calibri"/>
                <a:cs typeface="+mn-cs"/>
              </a:rPr>
              <a:t/>
            </a:r>
            <a:br>
              <a:rPr lang="en-US" sz="1600" b="1">
                <a:effectLst/>
                <a:latin typeface="Calibri"/>
                <a:ea typeface="Calibri"/>
                <a:cs typeface="+mn-cs"/>
              </a:rPr>
            </a:br>
            <a:endParaRPr lang="ar-IQ" sz="1600" b="1" dirty="0">
              <a:cs typeface="+mn-cs"/>
            </a:endParaRPr>
          </a:p>
        </p:txBody>
      </p:sp>
    </p:spTree>
    <p:extLst>
      <p:ext uri="{BB962C8B-B14F-4D97-AF65-F5344CB8AC3E}">
        <p14:creationId xmlns:p14="http://schemas.microsoft.com/office/powerpoint/2010/main" val="31893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6552728"/>
          </a:xfrm>
        </p:spPr>
        <p:txBody>
          <a:bodyPr>
            <a:normAutofit/>
          </a:bodyPr>
          <a:lstStyle/>
          <a:p>
            <a:pPr indent="-635" algn="r">
              <a:lnSpc>
                <a:spcPct val="150000"/>
              </a:lnSpc>
              <a:spcAft>
                <a:spcPts val="1000"/>
              </a:spcAft>
            </a:pPr>
            <a:r>
              <a:rPr lang="ar-IQ" sz="2000" b="1" dirty="0">
                <a:effectLst/>
                <a:latin typeface="Calibri"/>
                <a:ea typeface="Calibri"/>
                <a:cs typeface="Arial"/>
              </a:rPr>
              <a:t>ثانياً- التقسيم النباتي </a:t>
            </a:r>
            <a:r>
              <a:rPr lang="en-US" sz="2000" b="1" dirty="0">
                <a:effectLst/>
                <a:latin typeface="Arial"/>
                <a:ea typeface="Calibri"/>
                <a:cs typeface="Arial"/>
              </a:rPr>
              <a:t>Botanical classification</a:t>
            </a:r>
            <a:r>
              <a:rPr lang="ar-IQ" sz="2000" b="1" dirty="0">
                <a:effectLst/>
                <a:latin typeface="Calibri"/>
                <a:ea typeface="Calibri"/>
                <a:cs typeface="Arial"/>
              </a:rPr>
              <a:t> :- </a:t>
            </a:r>
            <a:r>
              <a:rPr lang="en-US" sz="2000" dirty="0">
                <a:effectLst/>
                <a:latin typeface="Calibri"/>
                <a:ea typeface="Calibri"/>
                <a:cs typeface="Arial"/>
              </a:rPr>
              <a:t/>
            </a:r>
            <a:br>
              <a:rPr lang="en-US" sz="2000" dirty="0">
                <a:effectLst/>
                <a:latin typeface="Calibri"/>
                <a:ea typeface="Calibri"/>
                <a:cs typeface="Arial"/>
              </a:rPr>
            </a:br>
            <a:r>
              <a:rPr lang="ar-IQ" sz="2000" b="1" dirty="0">
                <a:effectLst/>
                <a:ea typeface="Calibri"/>
                <a:cs typeface="Arial"/>
              </a:rPr>
              <a:t>يعتمد هذا التقسيم على التشابه الموجود بين أجزاء النباتات المختلفة فجعل النباتات الأكثر تشابها من حيث التركيب في مجموعة واحدة ولما كانت درجة التشابه تختلف من مجموعه إلى أخرى لذا فأن هذه المجاميع المختلفة والتي تتشابه في بعض صفاتها تدخل ضمن مجموعة أكبر كلا حسب تقاربها وهكذا تتدرج النباتات بالتصنيف حتى تدخل جميع النباتات </a:t>
            </a:r>
            <a:r>
              <a:rPr lang="ar-IQ" sz="2000" b="1" dirty="0" smtClean="0">
                <a:effectLst/>
                <a:ea typeface="Calibri"/>
                <a:cs typeface="Arial"/>
              </a:rPr>
              <a:t>قاطبة </a:t>
            </a:r>
            <a:r>
              <a:rPr lang="ar-IQ" sz="2000" b="1" dirty="0">
                <a:effectLst/>
                <a:ea typeface="Calibri"/>
                <a:cs typeface="Arial"/>
              </a:rPr>
              <a:t>تحت مملكة واحدة ألا وهي المملكة النباتية (</a:t>
            </a:r>
            <a:r>
              <a:rPr lang="en-US" sz="2000" b="1" dirty="0">
                <a:effectLst/>
                <a:latin typeface="Arial"/>
                <a:ea typeface="Calibri"/>
              </a:rPr>
              <a:t>Plant Kingdom</a:t>
            </a:r>
            <a:r>
              <a:rPr lang="ar-IQ" sz="2000" b="1" dirty="0">
                <a:effectLst/>
                <a:latin typeface="Arial"/>
                <a:ea typeface="Calibri"/>
              </a:rPr>
              <a:t>) تعود نباتات المحاصيل إلى أحد الأقسام الأربعة للملكة النباتية المعروفة باسم النباتات البذرية </a:t>
            </a:r>
            <a:r>
              <a:rPr lang="en-US" sz="2000" b="1" dirty="0">
                <a:effectLst/>
                <a:latin typeface="Arial"/>
                <a:ea typeface="Calibri"/>
              </a:rPr>
              <a:t>Spermatophyte</a:t>
            </a:r>
            <a:r>
              <a:rPr lang="ar-IQ" sz="2000" b="1" dirty="0">
                <a:effectLst/>
                <a:latin typeface="Arial"/>
                <a:ea typeface="Calibri"/>
              </a:rPr>
              <a:t> وفيها يكون التكاثر وإدامة النسل بواسطة البذور وتنقسم </a:t>
            </a:r>
            <a:r>
              <a:rPr lang="ar-IQ" sz="2000" b="1" dirty="0" smtClean="0">
                <a:effectLst/>
                <a:latin typeface="Arial"/>
                <a:ea typeface="Calibri"/>
              </a:rPr>
              <a:t>نباتات هذا القسم الى قسمين ثانويين هما:- </a:t>
            </a:r>
            <a:br>
              <a:rPr lang="ar-IQ" sz="2000" b="1" dirty="0" smtClean="0">
                <a:effectLst/>
                <a:latin typeface="Arial"/>
                <a:ea typeface="Calibri"/>
              </a:rPr>
            </a:br>
            <a:r>
              <a:rPr lang="ar-IQ" sz="2000" b="1" dirty="0" smtClean="0">
                <a:effectLst/>
                <a:latin typeface="Calibri"/>
                <a:ea typeface="Calibri"/>
                <a:cs typeface="Arial"/>
              </a:rPr>
              <a:t>أ- </a:t>
            </a:r>
            <a:r>
              <a:rPr lang="ar-IQ" sz="2000" b="1" dirty="0">
                <a:effectLst/>
                <a:latin typeface="Calibri"/>
                <a:ea typeface="Calibri"/>
                <a:cs typeface="Arial"/>
              </a:rPr>
              <a:t>قسم مغطاة البذور </a:t>
            </a:r>
            <a:r>
              <a:rPr lang="en-US" sz="2000" b="1" dirty="0" err="1">
                <a:effectLst/>
                <a:latin typeface="Arial"/>
                <a:ea typeface="Calibri"/>
                <a:cs typeface="Arial"/>
              </a:rPr>
              <a:t>Angiosoerms</a:t>
            </a:r>
            <a:r>
              <a:rPr lang="ar-IQ" sz="2000" b="1" dirty="0">
                <a:effectLst/>
                <a:latin typeface="Calibri"/>
                <a:ea typeface="Calibri"/>
                <a:cs typeface="Arial"/>
              </a:rPr>
              <a:t> :- والتي تدخل ضمنها نباتات المحاصيل الحقلية. </a:t>
            </a:r>
            <a:r>
              <a:rPr lang="en-US" sz="1400" b="1" dirty="0">
                <a:effectLst/>
                <a:latin typeface="Calibri"/>
                <a:ea typeface="Calibri"/>
                <a:cs typeface="Arial"/>
              </a:rPr>
              <a:t/>
            </a:r>
            <a:br>
              <a:rPr lang="en-US" sz="1400" b="1" dirty="0">
                <a:effectLst/>
                <a:latin typeface="Calibri"/>
                <a:ea typeface="Calibri"/>
                <a:cs typeface="Arial"/>
              </a:rPr>
            </a:br>
            <a:r>
              <a:rPr lang="ar-IQ" sz="2000" b="1" dirty="0">
                <a:effectLst/>
                <a:latin typeface="Calibri"/>
                <a:ea typeface="Calibri"/>
                <a:cs typeface="Arial"/>
              </a:rPr>
              <a:t>ب- قسم عارية البذور </a:t>
            </a:r>
            <a:r>
              <a:rPr lang="en-US" sz="2000" b="1" dirty="0">
                <a:effectLst/>
                <a:latin typeface="Arial"/>
                <a:ea typeface="Calibri"/>
                <a:cs typeface="Arial"/>
              </a:rPr>
              <a:t>Gymnosperms</a:t>
            </a:r>
            <a:r>
              <a:rPr lang="ar-IQ" sz="2000" b="1" dirty="0">
                <a:effectLst/>
                <a:latin typeface="Calibri"/>
                <a:ea typeface="Calibri"/>
                <a:cs typeface="Arial"/>
              </a:rPr>
              <a:t> :- والتي تدخل ضمنها أشجار الصنوبر. </a:t>
            </a:r>
            <a:r>
              <a:rPr lang="en-US" sz="1400" b="1" dirty="0">
                <a:effectLst/>
                <a:latin typeface="Calibri"/>
                <a:ea typeface="Calibri"/>
                <a:cs typeface="Arial"/>
              </a:rPr>
              <a:t/>
            </a:r>
            <a:br>
              <a:rPr lang="en-US" sz="1400" b="1" dirty="0">
                <a:effectLst/>
                <a:latin typeface="Calibri"/>
                <a:ea typeface="Calibri"/>
                <a:cs typeface="Arial"/>
              </a:rPr>
            </a:br>
            <a:r>
              <a:rPr lang="ar-IQ" sz="2000" b="1" dirty="0">
                <a:effectLst/>
                <a:latin typeface="Calibri"/>
                <a:ea typeface="Calibri"/>
                <a:cs typeface="Arial"/>
              </a:rPr>
              <a:t>وتتصف نباتات مغطاة البذور بأن تتكون بويضاتها المخصبة (البذور) داخل جدار المبيض في الزهرة وتنقسم نباتات مغطاة البذور أيضاً إلى فصيلتين </a:t>
            </a:r>
            <a:r>
              <a:rPr lang="en-US" sz="2000" b="1" dirty="0">
                <a:effectLst/>
                <a:latin typeface="Arial"/>
                <a:ea typeface="Calibri"/>
                <a:cs typeface="Arial"/>
              </a:rPr>
              <a:t>Classes</a:t>
            </a:r>
            <a:r>
              <a:rPr lang="ar-IQ" sz="2000" b="1" dirty="0">
                <a:effectLst/>
                <a:latin typeface="Calibri"/>
                <a:ea typeface="Calibri"/>
                <a:cs typeface="Arial"/>
              </a:rPr>
              <a:t> هما:- </a:t>
            </a:r>
            <a:r>
              <a:rPr lang="en-US" sz="1400" dirty="0">
                <a:effectLst/>
                <a:latin typeface="Calibri"/>
                <a:ea typeface="Calibri"/>
                <a:cs typeface="Arial"/>
              </a:rPr>
              <a:t/>
            </a:r>
            <a:br>
              <a:rPr lang="en-US" sz="1400" dirty="0">
                <a:effectLst/>
                <a:latin typeface="Calibri"/>
                <a:ea typeface="Calibri"/>
                <a:cs typeface="Arial"/>
              </a:rPr>
            </a:br>
            <a:endParaRPr lang="ar-IQ" sz="2000" b="1" dirty="0"/>
          </a:p>
        </p:txBody>
      </p:sp>
    </p:spTree>
    <p:extLst>
      <p:ext uri="{BB962C8B-B14F-4D97-AF65-F5344CB8AC3E}">
        <p14:creationId xmlns:p14="http://schemas.microsoft.com/office/powerpoint/2010/main" val="300062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82168" cy="6394722"/>
          </a:xfrm>
        </p:spPr>
        <p:txBody>
          <a:bodyPr>
            <a:normAutofit/>
          </a:bodyPr>
          <a:lstStyle/>
          <a:p>
            <a:pPr indent="-635" algn="just">
              <a:lnSpc>
                <a:spcPct val="150000"/>
              </a:lnSpc>
              <a:spcAft>
                <a:spcPts val="1000"/>
              </a:spcAft>
            </a:pPr>
            <a:r>
              <a:rPr lang="ar-IQ" sz="1600" b="1" dirty="0" smtClean="0">
                <a:effectLst/>
                <a:latin typeface="Calibri"/>
                <a:ea typeface="Calibri"/>
                <a:cs typeface="Arial"/>
              </a:rPr>
              <a:t>1</a:t>
            </a:r>
            <a:r>
              <a:rPr lang="ar-IQ" sz="1600" dirty="0" smtClean="0">
                <a:effectLst/>
                <a:latin typeface="Calibri"/>
                <a:ea typeface="Calibri"/>
                <a:cs typeface="Arial"/>
              </a:rPr>
              <a:t>-</a:t>
            </a:r>
            <a:r>
              <a:rPr lang="ar-IQ" sz="1600" b="1" dirty="0" smtClean="0">
                <a:effectLst/>
                <a:latin typeface="Calibri"/>
                <a:ea typeface="Calibri"/>
                <a:cs typeface="Arial"/>
              </a:rPr>
              <a:t>فصيلة </a:t>
            </a:r>
            <a:r>
              <a:rPr lang="ar-IQ" sz="1600" b="1" dirty="0">
                <a:effectLst/>
                <a:latin typeface="Calibri"/>
                <a:ea typeface="Calibri"/>
                <a:cs typeface="Arial"/>
              </a:rPr>
              <a:t>ذوات الفلقة الواحدة</a:t>
            </a:r>
            <a:r>
              <a:rPr lang="en-US" sz="1600" b="1" dirty="0">
                <a:effectLst/>
                <a:latin typeface="Arial"/>
                <a:ea typeface="Calibri"/>
                <a:cs typeface="Arial"/>
              </a:rPr>
              <a:t>Monocotyledons </a:t>
            </a:r>
            <a:r>
              <a:rPr lang="ar-IQ" sz="1600" b="1" dirty="0">
                <a:effectLst/>
                <a:latin typeface="Calibri"/>
                <a:ea typeface="Calibri"/>
                <a:cs typeface="Arial"/>
              </a:rPr>
              <a:t> :- وبذورها تحتوي على فلقة واحدة كما هو الحال في نبات الحنطة. </a:t>
            </a:r>
            <a:r>
              <a:rPr lang="en-US" sz="1100" b="1" dirty="0">
                <a:effectLst/>
                <a:latin typeface="Calibri"/>
                <a:ea typeface="Calibri"/>
                <a:cs typeface="Arial"/>
              </a:rPr>
              <a:t/>
            </a:r>
            <a:br>
              <a:rPr lang="en-US" sz="1100" b="1" dirty="0">
                <a:effectLst/>
                <a:latin typeface="Calibri"/>
                <a:ea typeface="Calibri"/>
                <a:cs typeface="Arial"/>
              </a:rPr>
            </a:br>
            <a:r>
              <a:rPr lang="ar-IQ" sz="1600" b="1" dirty="0">
                <a:effectLst/>
                <a:latin typeface="Calibri"/>
                <a:ea typeface="Calibri"/>
                <a:cs typeface="Arial"/>
              </a:rPr>
              <a:t>2- فصيلة ذوات الفلقتين </a:t>
            </a:r>
            <a:r>
              <a:rPr lang="en-US" sz="1600" b="1" dirty="0" err="1">
                <a:effectLst/>
                <a:latin typeface="Arial"/>
                <a:ea typeface="Calibri"/>
                <a:cs typeface="Arial"/>
              </a:rPr>
              <a:t>Dicotyledons</a:t>
            </a:r>
            <a:r>
              <a:rPr lang="en-US" sz="1600" b="1" dirty="0">
                <a:effectLst/>
                <a:latin typeface="Arial"/>
                <a:ea typeface="Calibri"/>
                <a:cs typeface="Arial"/>
              </a:rPr>
              <a:t> </a:t>
            </a:r>
            <a:r>
              <a:rPr lang="ar-IQ" sz="1600" b="1" dirty="0">
                <a:effectLst/>
                <a:latin typeface="Calibri"/>
                <a:ea typeface="Calibri"/>
                <a:cs typeface="Arial"/>
              </a:rPr>
              <a:t> :- وبذورها تحتوي على فلقتين كما هو الحال في نبات </a:t>
            </a:r>
            <a:r>
              <a:rPr lang="ar-IQ" sz="1600" b="1" dirty="0" err="1">
                <a:effectLst/>
                <a:latin typeface="Calibri"/>
                <a:ea typeface="Calibri"/>
                <a:cs typeface="Arial"/>
              </a:rPr>
              <a:t>الباقلاء</a:t>
            </a:r>
            <a:r>
              <a:rPr lang="ar-IQ" sz="1600" b="1" dirty="0">
                <a:effectLst/>
                <a:latin typeface="Calibri"/>
                <a:ea typeface="Calibri"/>
                <a:cs typeface="Arial"/>
              </a:rPr>
              <a:t>. </a:t>
            </a:r>
            <a:r>
              <a:rPr lang="en-US" sz="1100" b="1" dirty="0">
                <a:effectLst/>
                <a:latin typeface="Calibri"/>
                <a:ea typeface="Calibri"/>
                <a:cs typeface="Arial"/>
              </a:rPr>
              <a:t/>
            </a:r>
            <a:br>
              <a:rPr lang="en-US" sz="1100" b="1" dirty="0">
                <a:effectLst/>
                <a:latin typeface="Calibri"/>
                <a:ea typeface="Calibri"/>
                <a:cs typeface="Arial"/>
              </a:rPr>
            </a:br>
            <a:r>
              <a:rPr lang="ar-IQ" sz="1600" b="1" dirty="0">
                <a:effectLst/>
                <a:latin typeface="Calibri"/>
                <a:ea typeface="Calibri"/>
                <a:cs typeface="Arial"/>
              </a:rPr>
              <a:t>* تدخل جميع نباتات الحشائش والتي تشمل بصورة خاصة على محاصيل الحبوب (الحنطة والرز) وتعرف </a:t>
            </a:r>
            <a:r>
              <a:rPr lang="ar-IQ" sz="1600" b="1" dirty="0" err="1">
                <a:effectLst/>
                <a:latin typeface="Calibri"/>
                <a:ea typeface="Calibri"/>
                <a:cs typeface="Arial"/>
              </a:rPr>
              <a:t>بالحبوبيات</a:t>
            </a:r>
            <a:r>
              <a:rPr lang="ar-IQ" sz="1600" b="1" dirty="0">
                <a:effectLst/>
                <a:latin typeface="Calibri"/>
                <a:ea typeface="Calibri"/>
                <a:cs typeface="Arial"/>
              </a:rPr>
              <a:t> </a:t>
            </a:r>
            <a:r>
              <a:rPr lang="en-US" sz="1600" b="1" dirty="0">
                <a:effectLst/>
                <a:latin typeface="Arial"/>
                <a:ea typeface="Calibri"/>
                <a:cs typeface="Arial"/>
              </a:rPr>
              <a:t>Cereals</a:t>
            </a:r>
            <a:r>
              <a:rPr lang="ar-IQ" sz="1600" b="1" dirty="0">
                <a:effectLst/>
                <a:latin typeface="Calibri"/>
                <a:ea typeface="Calibri"/>
                <a:cs typeface="Arial"/>
              </a:rPr>
              <a:t> ضمن فصيلة ذوات الفلقة الواحدة بينما تدخل البقوليات </a:t>
            </a:r>
            <a:r>
              <a:rPr lang="en-US" sz="1600" b="1" dirty="0">
                <a:effectLst/>
                <a:latin typeface="Arial"/>
                <a:ea typeface="Calibri"/>
                <a:cs typeface="Arial"/>
              </a:rPr>
              <a:t>Legumes </a:t>
            </a:r>
            <a:r>
              <a:rPr lang="ar-IQ" sz="1600" b="1" dirty="0">
                <a:effectLst/>
                <a:latin typeface="Calibri"/>
                <a:ea typeface="Calibri"/>
                <a:cs typeface="Arial"/>
              </a:rPr>
              <a:t> والنباتات الأخرى ضمن فصيلة ذوات الفلقتين وتنقسم كل من هاتين الفصيلتين إلى:</a:t>
            </a:r>
            <a:r>
              <a:rPr lang="en-US" sz="1100" b="1" dirty="0">
                <a:effectLst/>
                <a:latin typeface="Calibri"/>
                <a:ea typeface="Calibri"/>
                <a:cs typeface="Arial"/>
              </a:rPr>
              <a:t/>
            </a:r>
            <a:br>
              <a:rPr lang="en-US" sz="1100" b="1" dirty="0">
                <a:effectLst/>
                <a:latin typeface="Calibri"/>
                <a:ea typeface="Calibri"/>
                <a:cs typeface="Arial"/>
              </a:rPr>
            </a:br>
            <a:r>
              <a:rPr lang="en-US" sz="1600" b="1" dirty="0">
                <a:effectLst/>
                <a:latin typeface="Arial"/>
                <a:ea typeface="Calibri"/>
                <a:cs typeface="Arial"/>
              </a:rPr>
              <a:t>1</a:t>
            </a:r>
            <a:r>
              <a:rPr lang="ar-IQ" sz="1600" b="1" dirty="0">
                <a:effectLst/>
                <a:latin typeface="Calibri"/>
                <a:ea typeface="Calibri"/>
                <a:cs typeface="Arial"/>
              </a:rPr>
              <a:t>- فصيلة ذوات الفلقة الواحدة</a:t>
            </a:r>
            <a:r>
              <a:rPr lang="en-US" sz="1600" b="1" dirty="0">
                <a:effectLst/>
                <a:latin typeface="Arial"/>
                <a:ea typeface="Calibri"/>
                <a:cs typeface="Arial"/>
              </a:rPr>
              <a:t>Monocotyledons </a:t>
            </a:r>
            <a:r>
              <a:rPr lang="ar-IQ" sz="1600" b="1" dirty="0">
                <a:effectLst/>
                <a:latin typeface="Calibri"/>
                <a:ea typeface="Calibri"/>
                <a:cs typeface="Arial"/>
              </a:rPr>
              <a:t> :- وبذورها تحتوي على فلقة واحدة كما هو الحال في نبات الحنطة. </a:t>
            </a:r>
            <a:r>
              <a:rPr lang="en-US" sz="1100" b="1" dirty="0">
                <a:effectLst/>
                <a:latin typeface="Calibri"/>
                <a:ea typeface="Calibri"/>
                <a:cs typeface="Arial"/>
              </a:rPr>
              <a:t/>
            </a:r>
            <a:br>
              <a:rPr lang="en-US" sz="1100" b="1" dirty="0">
                <a:effectLst/>
                <a:latin typeface="Calibri"/>
                <a:ea typeface="Calibri"/>
                <a:cs typeface="Arial"/>
              </a:rPr>
            </a:br>
            <a:r>
              <a:rPr lang="ar-IQ" sz="1600" b="1" dirty="0">
                <a:effectLst/>
                <a:latin typeface="Calibri"/>
                <a:ea typeface="Calibri"/>
                <a:cs typeface="Arial"/>
              </a:rPr>
              <a:t>2- فصيلة ذوات الفلقتين </a:t>
            </a:r>
            <a:r>
              <a:rPr lang="en-US" sz="1600" b="1" dirty="0" err="1">
                <a:effectLst/>
                <a:latin typeface="Arial"/>
                <a:ea typeface="Calibri"/>
                <a:cs typeface="Arial"/>
              </a:rPr>
              <a:t>Dicotyledons</a:t>
            </a:r>
            <a:r>
              <a:rPr lang="en-US" sz="1600" b="1" dirty="0">
                <a:effectLst/>
                <a:latin typeface="Arial"/>
                <a:ea typeface="Calibri"/>
                <a:cs typeface="Arial"/>
              </a:rPr>
              <a:t> </a:t>
            </a:r>
            <a:r>
              <a:rPr lang="ar-IQ" sz="1600" b="1" dirty="0">
                <a:effectLst/>
                <a:latin typeface="Calibri"/>
                <a:ea typeface="Calibri"/>
                <a:cs typeface="Arial"/>
              </a:rPr>
              <a:t> :- وبذورها تحتوي على فلقتين كما هو الحال في نبات </a:t>
            </a:r>
            <a:r>
              <a:rPr lang="ar-IQ" sz="1600" b="1" dirty="0" err="1">
                <a:effectLst/>
                <a:latin typeface="Calibri"/>
                <a:ea typeface="Calibri"/>
                <a:cs typeface="Arial"/>
              </a:rPr>
              <a:t>الباقلاء</a:t>
            </a:r>
            <a:r>
              <a:rPr lang="ar-IQ" sz="1600" b="1" dirty="0">
                <a:effectLst/>
                <a:latin typeface="Calibri"/>
                <a:ea typeface="Calibri"/>
                <a:cs typeface="Arial"/>
              </a:rPr>
              <a:t>. </a:t>
            </a:r>
            <a:r>
              <a:rPr lang="en-US" sz="1100" b="1" dirty="0">
                <a:effectLst/>
                <a:latin typeface="Calibri"/>
                <a:ea typeface="Calibri"/>
                <a:cs typeface="Arial"/>
              </a:rPr>
              <a:t/>
            </a:r>
            <a:br>
              <a:rPr lang="en-US" sz="1100" b="1" dirty="0">
                <a:effectLst/>
                <a:latin typeface="Calibri"/>
                <a:ea typeface="Calibri"/>
                <a:cs typeface="Arial"/>
              </a:rPr>
            </a:br>
            <a:r>
              <a:rPr lang="ar-IQ" sz="1600" b="1" dirty="0">
                <a:effectLst/>
                <a:ea typeface="Calibri"/>
                <a:cs typeface="Arial"/>
              </a:rPr>
              <a:t>* تدخل جميع نباتات الحشائش والتي تشمل بصورة خاصة على محاصيل الحبوب (الحنطة والرز) وتعرف </a:t>
            </a:r>
            <a:r>
              <a:rPr lang="ar-IQ" sz="1600" b="1" dirty="0" err="1">
                <a:effectLst/>
                <a:ea typeface="Calibri"/>
                <a:cs typeface="Arial"/>
              </a:rPr>
              <a:t>بالحبوبيات</a:t>
            </a:r>
            <a:r>
              <a:rPr lang="ar-IQ" sz="1600" b="1" dirty="0">
                <a:effectLst/>
                <a:ea typeface="Calibri"/>
                <a:cs typeface="Arial"/>
              </a:rPr>
              <a:t> </a:t>
            </a:r>
            <a:r>
              <a:rPr lang="en-US" sz="1600" b="1" dirty="0">
                <a:effectLst/>
                <a:latin typeface="Arial"/>
                <a:ea typeface="Calibri"/>
              </a:rPr>
              <a:t>Cereals</a:t>
            </a:r>
            <a:r>
              <a:rPr lang="ar-IQ" sz="1600" b="1" dirty="0">
                <a:effectLst/>
                <a:latin typeface="Arial"/>
                <a:ea typeface="Calibri"/>
              </a:rPr>
              <a:t> ضمن فصيلة ذوات الفلقة الواحدة بينما تدخل البقوليات </a:t>
            </a:r>
            <a:r>
              <a:rPr lang="en-US" sz="1600" b="1" dirty="0">
                <a:effectLst/>
                <a:latin typeface="Arial"/>
                <a:ea typeface="Calibri"/>
              </a:rPr>
              <a:t>Legumes </a:t>
            </a:r>
            <a:r>
              <a:rPr lang="ar-IQ" sz="1600" b="1" dirty="0">
                <a:effectLst/>
                <a:latin typeface="Arial"/>
                <a:ea typeface="Calibri"/>
              </a:rPr>
              <a:t> والنباتات الأخرى ضمن فصيلة ذوات الفلقتين وتنقسم كل من هاتين الفصيلتين </a:t>
            </a:r>
            <a:r>
              <a:rPr lang="ar-IQ" sz="1600" b="1" dirty="0">
                <a:effectLst/>
                <a:latin typeface="Calibri"/>
                <a:ea typeface="Calibri"/>
                <a:cs typeface="Arial"/>
              </a:rPr>
              <a:t>إلى مجاميع أكثر تخصصا وفيها تكون نباتات المجموعة الواحدة أكثر تقاربا من الناحية النباتية تعرف بالرتب </a:t>
            </a:r>
            <a:r>
              <a:rPr lang="en-US" sz="1600" b="1" dirty="0">
                <a:effectLst/>
                <a:latin typeface="Arial"/>
                <a:ea typeface="Calibri"/>
                <a:cs typeface="Arial"/>
              </a:rPr>
              <a:t>Order</a:t>
            </a:r>
            <a:r>
              <a:rPr lang="ar-IQ" sz="1600" b="1" dirty="0">
                <a:effectLst/>
                <a:latin typeface="Calibri"/>
                <a:ea typeface="Calibri"/>
                <a:cs typeface="Arial"/>
              </a:rPr>
              <a:t> ومنها تتفرع العوائل </a:t>
            </a:r>
            <a:r>
              <a:rPr lang="en-US" sz="1600" b="1" dirty="0">
                <a:effectLst/>
                <a:latin typeface="Arial"/>
                <a:ea typeface="Calibri"/>
                <a:cs typeface="Arial"/>
              </a:rPr>
              <a:t>Family</a:t>
            </a:r>
            <a:r>
              <a:rPr lang="ar-IQ" sz="1600" b="1" dirty="0">
                <a:effectLst/>
                <a:latin typeface="Calibri"/>
                <a:ea typeface="Calibri"/>
                <a:cs typeface="Arial"/>
              </a:rPr>
              <a:t> وهذه بدورها تنقسم إلى أجناس </a:t>
            </a:r>
            <a:r>
              <a:rPr lang="en-US" sz="1600" b="1" dirty="0">
                <a:effectLst/>
                <a:latin typeface="Arial"/>
                <a:ea typeface="Calibri"/>
                <a:cs typeface="Arial"/>
              </a:rPr>
              <a:t>Genus </a:t>
            </a:r>
            <a:r>
              <a:rPr lang="ar-IQ" sz="1600" b="1" dirty="0">
                <a:effectLst/>
                <a:latin typeface="Calibri"/>
                <a:ea typeface="Calibri"/>
                <a:cs typeface="Arial"/>
              </a:rPr>
              <a:t> ومنها تتفرع الأنواع </a:t>
            </a:r>
            <a:r>
              <a:rPr lang="en-US" sz="1600" b="1" dirty="0">
                <a:effectLst/>
                <a:latin typeface="Arial"/>
                <a:ea typeface="Calibri"/>
                <a:cs typeface="Arial"/>
              </a:rPr>
              <a:t>Species</a:t>
            </a:r>
            <a:r>
              <a:rPr lang="ar-IQ" sz="1600" b="1" dirty="0">
                <a:effectLst/>
                <a:latin typeface="Calibri"/>
                <a:ea typeface="Calibri"/>
                <a:cs typeface="Arial"/>
              </a:rPr>
              <a:t> ثم الأصناف </a:t>
            </a:r>
            <a:r>
              <a:rPr lang="en-US" sz="1600" b="1" dirty="0">
                <a:effectLst/>
                <a:latin typeface="Arial"/>
                <a:ea typeface="Calibri"/>
                <a:cs typeface="Arial"/>
              </a:rPr>
              <a:t>Varieties</a:t>
            </a:r>
            <a:r>
              <a:rPr lang="ar-IQ" sz="1600" b="1" dirty="0">
                <a:effectLst/>
                <a:latin typeface="Calibri"/>
                <a:ea typeface="Calibri"/>
                <a:cs typeface="Arial"/>
              </a:rPr>
              <a:t> . </a:t>
            </a:r>
            <a:r>
              <a:rPr lang="en-US" sz="1100" b="1" dirty="0">
                <a:effectLst/>
                <a:latin typeface="Calibri"/>
                <a:ea typeface="Calibri"/>
                <a:cs typeface="Arial"/>
              </a:rPr>
              <a:t/>
            </a:r>
            <a:br>
              <a:rPr lang="en-US" sz="1100" b="1" dirty="0">
                <a:effectLst/>
                <a:latin typeface="Calibri"/>
                <a:ea typeface="Calibri"/>
                <a:cs typeface="Arial"/>
              </a:rPr>
            </a:br>
            <a:r>
              <a:rPr lang="ar-IQ" sz="1600" b="1" dirty="0">
                <a:effectLst/>
                <a:latin typeface="Calibri"/>
                <a:ea typeface="Calibri"/>
                <a:cs typeface="Arial"/>
              </a:rPr>
              <a:t> مجاميع أكثر تخصصا وفيها تكون نباتات المجموعة الواحدة أكثر تقاربا من الناحية النباتية تعرف بالرتب </a:t>
            </a:r>
            <a:r>
              <a:rPr lang="en-US" sz="1600" b="1" dirty="0">
                <a:effectLst/>
                <a:latin typeface="Arial"/>
                <a:ea typeface="Calibri"/>
                <a:cs typeface="Arial"/>
              </a:rPr>
              <a:t>Order</a:t>
            </a:r>
            <a:r>
              <a:rPr lang="ar-IQ" sz="1600" b="1" dirty="0">
                <a:effectLst/>
                <a:latin typeface="Calibri"/>
                <a:ea typeface="Calibri"/>
                <a:cs typeface="Arial"/>
              </a:rPr>
              <a:t> ومنها تتفرع العوائل </a:t>
            </a:r>
            <a:r>
              <a:rPr lang="en-US" sz="1600" b="1" dirty="0">
                <a:effectLst/>
                <a:latin typeface="Arial"/>
                <a:ea typeface="Calibri"/>
                <a:cs typeface="Arial"/>
              </a:rPr>
              <a:t>Family</a:t>
            </a:r>
            <a:r>
              <a:rPr lang="ar-IQ" sz="1600" b="1" dirty="0">
                <a:effectLst/>
                <a:latin typeface="Calibri"/>
                <a:ea typeface="Calibri"/>
                <a:cs typeface="Arial"/>
              </a:rPr>
              <a:t> وهذه بدورها تنقسم إلى أجناس </a:t>
            </a:r>
            <a:r>
              <a:rPr lang="en-US" sz="1600" b="1" dirty="0">
                <a:effectLst/>
                <a:latin typeface="Arial"/>
                <a:ea typeface="Calibri"/>
                <a:cs typeface="Arial"/>
              </a:rPr>
              <a:t>Genus </a:t>
            </a:r>
            <a:r>
              <a:rPr lang="ar-IQ" sz="1600" b="1" dirty="0">
                <a:effectLst/>
                <a:latin typeface="Calibri"/>
                <a:ea typeface="Calibri"/>
                <a:cs typeface="Arial"/>
              </a:rPr>
              <a:t> ومنها تتفرع الأنواع </a:t>
            </a:r>
            <a:r>
              <a:rPr lang="en-US" sz="1600" b="1" dirty="0">
                <a:effectLst/>
                <a:latin typeface="Arial"/>
                <a:ea typeface="Calibri"/>
                <a:cs typeface="Arial"/>
              </a:rPr>
              <a:t>Species</a:t>
            </a:r>
            <a:r>
              <a:rPr lang="ar-IQ" sz="1600" b="1" dirty="0">
                <a:effectLst/>
                <a:latin typeface="Calibri"/>
                <a:ea typeface="Calibri"/>
                <a:cs typeface="Arial"/>
              </a:rPr>
              <a:t> ثم الأصناف </a:t>
            </a:r>
            <a:r>
              <a:rPr lang="en-US" sz="1600" b="1" dirty="0">
                <a:effectLst/>
                <a:latin typeface="Arial"/>
                <a:ea typeface="Calibri"/>
                <a:cs typeface="Arial"/>
              </a:rPr>
              <a:t>Varieties</a:t>
            </a:r>
            <a:r>
              <a:rPr lang="ar-IQ" sz="1600" b="1" dirty="0">
                <a:effectLst/>
                <a:latin typeface="Calibri"/>
                <a:ea typeface="Calibri"/>
                <a:cs typeface="Arial"/>
              </a:rPr>
              <a:t> </a:t>
            </a:r>
            <a:r>
              <a:rPr lang="ar-IQ" sz="1600" dirty="0">
                <a:effectLst/>
                <a:latin typeface="Calibri"/>
                <a:ea typeface="Calibri"/>
                <a:cs typeface="Arial"/>
              </a:rPr>
              <a:t>. </a:t>
            </a:r>
            <a:r>
              <a:rPr lang="en-US" sz="1100" dirty="0">
                <a:effectLst/>
                <a:latin typeface="Calibri"/>
                <a:ea typeface="Calibri"/>
                <a:cs typeface="Arial"/>
              </a:rPr>
              <a:t/>
            </a:r>
            <a:br>
              <a:rPr lang="en-US" sz="1100" dirty="0">
                <a:effectLst/>
                <a:latin typeface="Calibri"/>
                <a:ea typeface="Calibri"/>
                <a:cs typeface="Arial"/>
              </a:rPr>
            </a:br>
            <a:endParaRPr lang="ar-IQ" sz="1600" dirty="0"/>
          </a:p>
        </p:txBody>
      </p:sp>
    </p:spTree>
    <p:extLst>
      <p:ext uri="{BB962C8B-B14F-4D97-AF65-F5344CB8AC3E}">
        <p14:creationId xmlns:p14="http://schemas.microsoft.com/office/powerpoint/2010/main" val="1810633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858654" cy="6480720"/>
          </a:xfrm>
        </p:spPr>
        <p:txBody>
          <a:bodyPr>
            <a:noAutofit/>
          </a:bodyPr>
          <a:lstStyle/>
          <a:p>
            <a:pPr indent="-635" algn="r">
              <a:lnSpc>
                <a:spcPct val="150000"/>
              </a:lnSpc>
              <a:spcAft>
                <a:spcPts val="1000"/>
              </a:spcAft>
            </a:pP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200" b="1" dirty="0" smtClean="0">
                <a:effectLst/>
                <a:latin typeface="Calibri"/>
                <a:ea typeface="Calibri"/>
                <a:cs typeface="Arial"/>
              </a:rPr>
              <a:t/>
            </a:r>
            <a:br>
              <a:rPr lang="ar-IQ" sz="1200" b="1" dirty="0" smtClean="0">
                <a:effectLst/>
                <a:latin typeface="Calibri"/>
                <a:ea typeface="Calibri"/>
                <a:cs typeface="Arial"/>
              </a:rPr>
            </a:br>
            <a:r>
              <a:rPr lang="ar-IQ" sz="1200" b="1" dirty="0">
                <a:effectLst/>
                <a:latin typeface="Calibri"/>
                <a:ea typeface="Calibri"/>
                <a:cs typeface="Arial"/>
              </a:rPr>
              <a:t/>
            </a:r>
            <a:br>
              <a:rPr lang="ar-IQ" sz="1200" b="1" dirty="0">
                <a:effectLst/>
                <a:latin typeface="Calibri"/>
                <a:ea typeface="Calibri"/>
                <a:cs typeface="Arial"/>
              </a:rPr>
            </a:br>
            <a:r>
              <a:rPr lang="ar-IQ" sz="1600" b="1" dirty="0" smtClean="0">
                <a:effectLst/>
                <a:latin typeface="Arial" pitchFamily="34" charset="0"/>
                <a:ea typeface="Calibri"/>
                <a:cs typeface="Arial" pitchFamily="34" charset="0"/>
              </a:rPr>
              <a:t>ثالثاً</a:t>
            </a:r>
            <a:r>
              <a:rPr lang="ar-IQ" sz="1600" b="1" dirty="0" smtClean="0">
                <a:effectLst/>
                <a:latin typeface="Arial" pitchFamily="34" charset="0"/>
                <a:ea typeface="Calibri"/>
                <a:cs typeface="Arial" pitchFamily="34" charset="0"/>
              </a:rPr>
              <a:t>: تقسيم المحاصيل حسب موسم الزراعة:</a:t>
            </a:r>
            <a:r>
              <a:rPr lang="en-US" sz="1600" dirty="0" smtClean="0">
                <a:effectLst/>
                <a:latin typeface="Arial" pitchFamily="34" charset="0"/>
                <a:ea typeface="Calibri"/>
                <a:cs typeface="Arial" pitchFamily="34" charset="0"/>
              </a:rPr>
              <a:t/>
            </a:r>
            <a:br>
              <a:rPr lang="en-US" sz="1600" dirty="0" smtClean="0">
                <a:effectLst/>
                <a:latin typeface="Arial" pitchFamily="34" charset="0"/>
                <a:ea typeface="Calibri"/>
                <a:cs typeface="Arial" pitchFamily="34" charset="0"/>
              </a:rPr>
            </a:br>
            <a:r>
              <a:rPr lang="ar-IQ" sz="1600" b="1" dirty="0" smtClean="0">
                <a:effectLst/>
                <a:latin typeface="Arial" pitchFamily="34" charset="0"/>
                <a:ea typeface="Calibri"/>
                <a:cs typeface="Arial" pitchFamily="34" charset="0"/>
              </a:rPr>
              <a:t>ويعتمد هذا التقسيم على الظروف الجوية كالحرارة والضوء والرطوبة وطول فصل النمو ، فتقسم المحاصيل إلى:- </a:t>
            </a:r>
            <a:r>
              <a:rPr lang="en-US" sz="1600" b="1" dirty="0" smtClean="0">
                <a:effectLst/>
                <a:latin typeface="Arial" pitchFamily="34" charset="0"/>
                <a:ea typeface="Calibri"/>
                <a:cs typeface="Arial" pitchFamily="34" charset="0"/>
              </a:rPr>
              <a:t/>
            </a:r>
            <a:br>
              <a:rPr lang="en-US" sz="1600" b="1" dirty="0" smtClean="0">
                <a:effectLst/>
                <a:latin typeface="Arial" pitchFamily="34" charset="0"/>
                <a:ea typeface="Calibri"/>
                <a:cs typeface="Arial" pitchFamily="34" charset="0"/>
              </a:rPr>
            </a:br>
            <a:r>
              <a:rPr lang="ar-IQ" sz="1600" b="1" dirty="0" smtClean="0">
                <a:effectLst/>
                <a:latin typeface="Arial" pitchFamily="34" charset="0"/>
                <a:ea typeface="Calibri"/>
                <a:cs typeface="Arial" pitchFamily="34" charset="0"/>
              </a:rPr>
              <a:t>1-محاصيل شتوية:- يزرع في الخريف ويحصد في نهاية الشتاء أو بداية الربيع مثل الحنطة والشعير والبرسيم والحمص </a:t>
            </a:r>
            <a:r>
              <a:rPr lang="ar-IQ" sz="1600" b="1" dirty="0" err="1" smtClean="0">
                <a:effectLst/>
                <a:latin typeface="Arial" pitchFamily="34" charset="0"/>
                <a:ea typeface="Calibri"/>
                <a:cs typeface="Arial" pitchFamily="34" charset="0"/>
              </a:rPr>
              <a:t>والباقلاء</a:t>
            </a:r>
            <a:r>
              <a:rPr lang="ar-IQ" sz="1600" b="1" dirty="0" smtClean="0">
                <a:effectLst/>
                <a:latin typeface="Arial" pitchFamily="34" charset="0"/>
                <a:ea typeface="Calibri"/>
                <a:cs typeface="Arial" pitchFamily="34" charset="0"/>
              </a:rPr>
              <a:t> والعدس. </a:t>
            </a:r>
            <a:r>
              <a:rPr lang="en-US" sz="1600" b="1" dirty="0" smtClean="0">
                <a:effectLst/>
                <a:latin typeface="Arial" pitchFamily="34" charset="0"/>
                <a:ea typeface="Calibri"/>
                <a:cs typeface="Arial" pitchFamily="34" charset="0"/>
              </a:rPr>
              <a:t/>
            </a:r>
            <a:br>
              <a:rPr lang="en-US" sz="1600" b="1" dirty="0" smtClean="0">
                <a:effectLst/>
                <a:latin typeface="Arial" pitchFamily="34" charset="0"/>
                <a:ea typeface="Calibri"/>
                <a:cs typeface="Arial" pitchFamily="34" charset="0"/>
              </a:rPr>
            </a:br>
            <a:r>
              <a:rPr lang="ar-IQ" sz="1600" b="1" dirty="0" smtClean="0">
                <a:effectLst/>
                <a:latin typeface="Arial" pitchFamily="34" charset="0"/>
                <a:ea typeface="Calibri"/>
                <a:cs typeface="Arial" pitchFamily="34" charset="0"/>
              </a:rPr>
              <a:t>2-محاصيل صيفية:- تزرع في بداية الربيع أو بداية الصيف وتحصد في نهاية الصيف مثل الرز والسمسم والماش والدخن وفستق الحقل وفول الصويا والقطن. وهناك محاصيل صيفية تزرع مرتين في نفس الموسم (مثل الذرة الصفراء والذرة البيضاء وزهرة الشمس) أما بداية الربيع وتسمى محاصيل العروة الربيعية أو تزرع متأخرة خلال الصيف وتسمى محاصيل العروة الخريفية.</a:t>
            </a:r>
            <a:br>
              <a:rPr lang="ar-IQ" sz="1600" b="1" dirty="0" smtClean="0">
                <a:effectLst/>
                <a:latin typeface="Arial" pitchFamily="34" charset="0"/>
                <a:ea typeface="Calibri"/>
                <a:cs typeface="Arial" pitchFamily="34" charset="0"/>
              </a:rPr>
            </a:br>
            <a:r>
              <a:rPr lang="en-US" sz="1600" dirty="0" smtClean="0">
                <a:effectLst/>
                <a:latin typeface="Arial" pitchFamily="34" charset="0"/>
                <a:ea typeface="Calibri"/>
                <a:cs typeface="Arial" pitchFamily="34" charset="0"/>
              </a:rPr>
              <a:t/>
            </a:r>
            <a:br>
              <a:rPr lang="en-US" sz="1600" dirty="0" smtClean="0">
                <a:effectLst/>
                <a:latin typeface="Arial" pitchFamily="34" charset="0"/>
                <a:ea typeface="Calibri"/>
                <a:cs typeface="Arial" pitchFamily="34" charset="0"/>
              </a:rPr>
            </a:br>
            <a:r>
              <a:rPr lang="ar-IQ" sz="1600" dirty="0">
                <a:effectLst/>
                <a:latin typeface="Arial" pitchFamily="34" charset="0"/>
                <a:ea typeface="Calibri"/>
                <a:cs typeface="Arial" pitchFamily="34" charset="0"/>
              </a:rPr>
              <a:t/>
            </a:r>
            <a:br>
              <a:rPr lang="ar-IQ" sz="1600" dirty="0">
                <a:effectLst/>
                <a:latin typeface="Arial" pitchFamily="34" charset="0"/>
                <a:ea typeface="Calibri"/>
                <a:cs typeface="Arial" pitchFamily="34" charset="0"/>
              </a:rPr>
            </a:br>
            <a:r>
              <a:rPr lang="ar-IQ" sz="1600" b="1" dirty="0">
                <a:effectLst/>
                <a:latin typeface="Arial" pitchFamily="34" charset="0"/>
                <a:ea typeface="Calibri"/>
                <a:cs typeface="Arial" pitchFamily="34" charset="0"/>
              </a:rPr>
              <a:t>رابعاً- تقسم المحاصيل حسب فترة النمو:- </a:t>
            </a:r>
            <a:br>
              <a:rPr lang="ar-IQ" sz="1600" b="1" dirty="0">
                <a:effectLst/>
                <a:latin typeface="Arial" pitchFamily="34" charset="0"/>
                <a:ea typeface="Calibri"/>
                <a:cs typeface="Arial" pitchFamily="34" charset="0"/>
              </a:rPr>
            </a:br>
            <a:r>
              <a:rPr lang="ar-IQ" sz="1600" b="1" dirty="0">
                <a:effectLst/>
                <a:latin typeface="Arial" pitchFamily="34" charset="0"/>
                <a:ea typeface="Calibri"/>
                <a:cs typeface="Arial" pitchFamily="34" charset="0"/>
              </a:rPr>
              <a:t>1- محاصيل حولية</a:t>
            </a:r>
            <a:r>
              <a:rPr lang="en-US" sz="1600" b="1" dirty="0" err="1">
                <a:effectLst/>
                <a:latin typeface="Arial" pitchFamily="34" charset="0"/>
                <a:ea typeface="Calibri"/>
                <a:cs typeface="Arial" pitchFamily="34" charset="0"/>
              </a:rPr>
              <a:t>Annyal</a:t>
            </a:r>
            <a:r>
              <a:rPr lang="en-US" sz="1600" b="1" dirty="0">
                <a:effectLst/>
                <a:latin typeface="Arial" pitchFamily="34" charset="0"/>
                <a:ea typeface="Calibri"/>
                <a:cs typeface="Arial" pitchFamily="34" charset="0"/>
              </a:rPr>
              <a:t> crops  :- </a:t>
            </a:r>
            <a:r>
              <a:rPr lang="ar-IQ" sz="1600" b="1" dirty="0">
                <a:effectLst/>
                <a:latin typeface="Arial" pitchFamily="34" charset="0"/>
                <a:ea typeface="Calibri"/>
                <a:cs typeface="Arial" pitchFamily="34" charset="0"/>
              </a:rPr>
              <a:t>وهي المحاصيل التي تستغرق فترة نموها ونضجها فترة تقل عن السنة مثل الحنطة والشعير والكتان والرز والذرة.... الخ. </a:t>
            </a:r>
            <a:br>
              <a:rPr lang="ar-IQ" sz="1600" b="1" dirty="0">
                <a:effectLst/>
                <a:latin typeface="Arial" pitchFamily="34" charset="0"/>
                <a:ea typeface="Calibri"/>
                <a:cs typeface="Arial" pitchFamily="34" charset="0"/>
              </a:rPr>
            </a:br>
            <a:r>
              <a:rPr lang="ar-IQ" sz="1600" b="1" dirty="0">
                <a:effectLst/>
                <a:latin typeface="Arial" pitchFamily="34" charset="0"/>
                <a:ea typeface="Calibri"/>
                <a:cs typeface="Arial" pitchFamily="34" charset="0"/>
              </a:rPr>
              <a:t>2- محاصيل محولة </a:t>
            </a:r>
            <a:r>
              <a:rPr lang="en-US" sz="1600" b="1" dirty="0">
                <a:effectLst/>
                <a:latin typeface="Arial" pitchFamily="34" charset="0"/>
                <a:ea typeface="Calibri"/>
                <a:cs typeface="Arial" pitchFamily="34" charset="0"/>
              </a:rPr>
              <a:t>Biennial crops :- </a:t>
            </a:r>
            <a:r>
              <a:rPr lang="ar-IQ" sz="1600" b="1" dirty="0">
                <a:effectLst/>
                <a:latin typeface="Arial" pitchFamily="34" charset="0"/>
                <a:ea typeface="Calibri"/>
                <a:cs typeface="Arial" pitchFamily="34" charset="0"/>
              </a:rPr>
              <a:t>وهي المحاصيل التي تستغرق فترة نموها ونضجها فترة أكثر من سنة وأقل من سنتين مثل البنجر السكري والنفل الأبيض </a:t>
            </a:r>
            <a:r>
              <a:rPr lang="ar-IQ" sz="1600" b="1" dirty="0" err="1">
                <a:effectLst/>
                <a:latin typeface="Arial" pitchFamily="34" charset="0"/>
                <a:ea typeface="Calibri"/>
                <a:cs typeface="Arial" pitchFamily="34" charset="0"/>
              </a:rPr>
              <a:t>والكجرات</a:t>
            </a:r>
            <a:r>
              <a:rPr lang="ar-IQ" sz="1600" b="1" dirty="0">
                <a:effectLst/>
                <a:latin typeface="Arial" pitchFamily="34" charset="0"/>
                <a:ea typeface="Calibri"/>
                <a:cs typeface="Arial" pitchFamily="34" charset="0"/>
              </a:rPr>
              <a:t>. </a:t>
            </a:r>
            <a:br>
              <a:rPr lang="ar-IQ" sz="1600" b="1" dirty="0">
                <a:effectLst/>
                <a:latin typeface="Arial" pitchFamily="34" charset="0"/>
                <a:ea typeface="Calibri"/>
                <a:cs typeface="Arial" pitchFamily="34" charset="0"/>
              </a:rPr>
            </a:br>
            <a:r>
              <a:rPr lang="ar-IQ" sz="1600" b="1" dirty="0">
                <a:effectLst/>
                <a:latin typeface="Arial" pitchFamily="34" charset="0"/>
                <a:ea typeface="Calibri"/>
                <a:cs typeface="Arial" pitchFamily="34" charset="0"/>
              </a:rPr>
              <a:t>3- محاصيل معمرة </a:t>
            </a:r>
            <a:r>
              <a:rPr lang="en-US" sz="1600" b="1" dirty="0">
                <a:effectLst/>
                <a:latin typeface="Arial" pitchFamily="34" charset="0"/>
                <a:ea typeface="Calibri"/>
                <a:cs typeface="Arial" pitchFamily="34" charset="0"/>
              </a:rPr>
              <a:t>Perennial crops :- </a:t>
            </a:r>
            <a:r>
              <a:rPr lang="ar-IQ" sz="1600" b="1" dirty="0">
                <a:effectLst/>
                <a:latin typeface="Arial" pitchFamily="34" charset="0"/>
                <a:ea typeface="Calibri"/>
                <a:cs typeface="Arial" pitchFamily="34" charset="0"/>
              </a:rPr>
              <a:t>وهي المحاصيل التي تستغرق فترة نموها ونضجها فترة أكثر من سنتين مثل الجت والقصب السكري والشاي </a:t>
            </a:r>
            <a:r>
              <a:rPr lang="ar-IQ" sz="1600" b="1" dirty="0" err="1">
                <a:effectLst/>
                <a:latin typeface="Arial" pitchFamily="34" charset="0"/>
                <a:ea typeface="Calibri"/>
                <a:cs typeface="Arial" pitchFamily="34" charset="0"/>
              </a:rPr>
              <a:t>والسيسال</a:t>
            </a:r>
            <a:r>
              <a:rPr lang="ar-IQ" sz="1600" b="1">
                <a:effectLst/>
                <a:latin typeface="Arial" pitchFamily="34" charset="0"/>
                <a:ea typeface="Calibri"/>
                <a:cs typeface="Arial" pitchFamily="34" charset="0"/>
              </a:rPr>
              <a:t>. </a:t>
            </a:r>
            <a:r>
              <a:rPr lang="ar-IQ" sz="1600" b="1" smtClean="0">
                <a:effectLst/>
                <a:latin typeface="Arial" pitchFamily="34" charset="0"/>
                <a:ea typeface="Calibri"/>
                <a:cs typeface="Arial" pitchFamily="34" charset="0"/>
              </a:rPr>
              <a:t/>
            </a:r>
            <a:br>
              <a:rPr lang="ar-IQ" sz="1600" b="1" smtClean="0">
                <a:effectLst/>
                <a:latin typeface="Arial" pitchFamily="34" charset="0"/>
                <a:ea typeface="Calibri"/>
                <a:cs typeface="Arial" pitchFamily="34" charset="0"/>
              </a:rPr>
            </a:br>
            <a:r>
              <a:rPr lang="ar-IQ" sz="1600" b="1">
                <a:effectLst/>
                <a:latin typeface="Arial" pitchFamily="34" charset="0"/>
                <a:ea typeface="Calibri"/>
                <a:cs typeface="Arial" pitchFamily="34" charset="0"/>
              </a:rPr>
              <a:t/>
            </a:r>
            <a:br>
              <a:rPr lang="ar-IQ" sz="1600" b="1">
                <a:effectLst/>
                <a:latin typeface="Arial" pitchFamily="34" charset="0"/>
                <a:ea typeface="Calibri"/>
                <a:cs typeface="Arial" pitchFamily="34" charset="0"/>
              </a:rPr>
            </a:br>
            <a:r>
              <a:rPr lang="ar-IQ" sz="1600" b="1" smtClean="0">
                <a:effectLst/>
                <a:latin typeface="Arial" pitchFamily="34" charset="0"/>
                <a:ea typeface="Calibri"/>
                <a:cs typeface="Arial" pitchFamily="34" charset="0"/>
              </a:rPr>
              <a:t/>
            </a:r>
            <a:br>
              <a:rPr lang="ar-IQ" sz="1600" b="1" smtClean="0">
                <a:effectLst/>
                <a:latin typeface="Arial" pitchFamily="34" charset="0"/>
                <a:ea typeface="Calibri"/>
                <a:cs typeface="Arial" pitchFamily="34" charset="0"/>
              </a:rPr>
            </a:br>
            <a:r>
              <a:rPr lang="ar-IQ" sz="1600" b="1">
                <a:effectLst/>
                <a:latin typeface="Arial" pitchFamily="34" charset="0"/>
                <a:ea typeface="Calibri"/>
                <a:cs typeface="Arial" pitchFamily="34" charset="0"/>
              </a:rPr>
              <a:t/>
            </a:r>
            <a:br>
              <a:rPr lang="ar-IQ" sz="1600" b="1">
                <a:effectLst/>
                <a:latin typeface="Arial" pitchFamily="34" charset="0"/>
                <a:ea typeface="Calibri"/>
                <a:cs typeface="Arial" pitchFamily="34" charset="0"/>
              </a:rPr>
            </a:br>
            <a:r>
              <a:rPr lang="ar-IQ" sz="1200" b="1" dirty="0">
                <a:effectLst/>
                <a:latin typeface="Calibri"/>
                <a:ea typeface="Calibri"/>
                <a:cs typeface="Arial"/>
              </a:rPr>
              <a:t/>
            </a:r>
            <a:br>
              <a:rPr lang="ar-IQ" sz="1200" b="1" dirty="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r>
              <a:rPr lang="ar-IQ" sz="1200" dirty="0" smtClean="0">
                <a:effectLst/>
                <a:latin typeface="Calibri"/>
                <a:ea typeface="Calibri"/>
                <a:cs typeface="Arial"/>
              </a:rPr>
              <a:t/>
            </a:r>
            <a:br>
              <a:rPr lang="ar-IQ" sz="1200" dirty="0" smtClean="0">
                <a:effectLst/>
                <a:latin typeface="Calibri"/>
                <a:ea typeface="Calibri"/>
                <a:cs typeface="Arial"/>
              </a:rPr>
            </a:br>
            <a:endParaRPr lang="ar-IQ" sz="1200" dirty="0"/>
          </a:p>
        </p:txBody>
      </p:sp>
    </p:spTree>
    <p:extLst>
      <p:ext uri="{BB962C8B-B14F-4D97-AF65-F5344CB8AC3E}">
        <p14:creationId xmlns:p14="http://schemas.microsoft.com/office/powerpoint/2010/main" val="385197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82168" cy="6394722"/>
          </a:xfrm>
        </p:spPr>
        <p:txBody>
          <a:bodyPr>
            <a:normAutofit fontScale="90000"/>
          </a:bodyPr>
          <a:lstStyle/>
          <a:p>
            <a:pPr algn="ctr"/>
            <a:r>
              <a:rPr lang="ar-IQ" sz="1600" dirty="0">
                <a:latin typeface="Arial" pitchFamily="34" charset="0"/>
                <a:cs typeface="Arial" pitchFamily="34" charset="0"/>
              </a:rPr>
              <a:t>خامساً- تقسم المحاصيل </a:t>
            </a:r>
            <a:r>
              <a:rPr lang="ar-IQ" sz="1600" dirty="0" smtClean="0">
                <a:latin typeface="Arial" pitchFamily="34" charset="0"/>
                <a:cs typeface="Arial" pitchFamily="34" charset="0"/>
              </a:rPr>
              <a:t>حسب </a:t>
            </a:r>
            <a:r>
              <a:rPr lang="ar-IQ" sz="1600" dirty="0">
                <a:latin typeface="Arial" pitchFamily="34" charset="0"/>
                <a:cs typeface="Arial" pitchFamily="34" charset="0"/>
              </a:rPr>
              <a:t>استعمالات خاصة:-</a:t>
            </a:r>
            <a:br>
              <a:rPr lang="ar-IQ" sz="1600" dirty="0">
                <a:latin typeface="Arial" pitchFamily="34" charset="0"/>
                <a:cs typeface="Arial" pitchFamily="34" charset="0"/>
              </a:rPr>
            </a:br>
            <a:r>
              <a:rPr lang="ar-IQ" sz="1600" dirty="0">
                <a:latin typeface="Arial" pitchFamily="34" charset="0"/>
                <a:cs typeface="Arial" pitchFamily="34" charset="0"/>
              </a:rPr>
              <a:t>1- محاصيل التغطية </a:t>
            </a:r>
            <a:r>
              <a:rPr lang="en-US" sz="1600" dirty="0">
                <a:latin typeface="Arial" pitchFamily="34" charset="0"/>
                <a:cs typeface="Arial" pitchFamily="34" charset="0"/>
              </a:rPr>
              <a:t>Cover crop:- </a:t>
            </a:r>
            <a:r>
              <a:rPr lang="ar-IQ" sz="1600" dirty="0">
                <a:latin typeface="Arial" pitchFamily="34" charset="0"/>
                <a:cs typeface="Arial" pitchFamily="34" charset="0"/>
              </a:rPr>
              <a:t>وهي المحاصيل التي تزرع لغرض تغطية الأرض الزراعية للمحافظة عليها من عوامل التعرية والتآكل وكذلك لتحسين خواص التربة </a:t>
            </a:r>
            <a:r>
              <a:rPr lang="ar-IQ" sz="1600" dirty="0" err="1">
                <a:latin typeface="Arial" pitchFamily="34" charset="0"/>
                <a:cs typeface="Arial" pitchFamily="34" charset="0"/>
              </a:rPr>
              <a:t>الفيزياوية</a:t>
            </a:r>
            <a:r>
              <a:rPr lang="ar-IQ" sz="1600" dirty="0">
                <a:latin typeface="Arial" pitchFamily="34" charset="0"/>
                <a:cs typeface="Arial" pitchFamily="34" charset="0"/>
              </a:rPr>
              <a:t> والكيمياوية كالبرسيم </a:t>
            </a:r>
            <a:r>
              <a:rPr lang="ar-IQ" sz="1600" dirty="0" err="1">
                <a:latin typeface="Arial" pitchFamily="34" charset="0"/>
                <a:cs typeface="Arial" pitchFamily="34" charset="0"/>
              </a:rPr>
              <a:t>والشيلم</a:t>
            </a:r>
            <a:r>
              <a:rPr lang="ar-IQ" sz="1600" dirty="0">
                <a:latin typeface="Arial" pitchFamily="34" charset="0"/>
                <a:cs typeface="Arial" pitchFamily="34" charset="0"/>
              </a:rPr>
              <a:t>. </a:t>
            </a:r>
            <a:br>
              <a:rPr lang="ar-IQ" sz="1600" dirty="0">
                <a:latin typeface="Arial" pitchFamily="34" charset="0"/>
                <a:cs typeface="Arial" pitchFamily="34" charset="0"/>
              </a:rPr>
            </a:br>
            <a:r>
              <a:rPr lang="ar-IQ" sz="1600" dirty="0">
                <a:latin typeface="Arial" pitchFamily="34" charset="0"/>
                <a:cs typeface="Arial" pitchFamily="34" charset="0"/>
              </a:rPr>
              <a:t>2- محاصيل التسميد الأخضر </a:t>
            </a:r>
            <a:r>
              <a:rPr lang="en-US" sz="1600" dirty="0">
                <a:latin typeface="Arial" pitchFamily="34" charset="0"/>
                <a:cs typeface="Arial" pitchFamily="34" charset="0"/>
              </a:rPr>
              <a:t>Green </a:t>
            </a:r>
            <a:r>
              <a:rPr lang="en-US" sz="1600" dirty="0" err="1">
                <a:latin typeface="Arial" pitchFamily="34" charset="0"/>
                <a:cs typeface="Arial" pitchFamily="34" charset="0"/>
              </a:rPr>
              <a:t>manre</a:t>
            </a:r>
            <a:r>
              <a:rPr lang="en-US" sz="1600" dirty="0">
                <a:latin typeface="Arial" pitchFamily="34" charset="0"/>
                <a:cs typeface="Arial" pitchFamily="34" charset="0"/>
              </a:rPr>
              <a:t> crop:- </a:t>
            </a:r>
            <a:r>
              <a:rPr lang="ar-IQ" sz="1600" dirty="0">
                <a:latin typeface="Arial" pitchFamily="34" charset="0"/>
                <a:cs typeface="Arial" pitchFamily="34" charset="0"/>
              </a:rPr>
              <a:t>وهي المحاصيل التي تزرع في الترب الفقيرة ثم تقلب في الأرض وهي خضراء كالبرسيم وفول الصويا والترمس. </a:t>
            </a:r>
            <a:br>
              <a:rPr lang="ar-IQ" sz="1600" dirty="0">
                <a:latin typeface="Arial" pitchFamily="34" charset="0"/>
                <a:cs typeface="Arial" pitchFamily="34" charset="0"/>
              </a:rPr>
            </a:br>
            <a:r>
              <a:rPr lang="ar-IQ" sz="1600" dirty="0">
                <a:latin typeface="Arial" pitchFamily="34" charset="0"/>
                <a:cs typeface="Arial" pitchFamily="34" charset="0"/>
              </a:rPr>
              <a:t>3- محاصيل مؤقتة </a:t>
            </a:r>
            <a:r>
              <a:rPr lang="en-US" sz="1600" dirty="0">
                <a:latin typeface="Arial" pitchFamily="34" charset="0"/>
                <a:cs typeface="Arial" pitchFamily="34" charset="0"/>
              </a:rPr>
              <a:t>Catch crops:- </a:t>
            </a:r>
            <a:r>
              <a:rPr lang="ar-IQ" sz="1600" dirty="0">
                <a:latin typeface="Arial" pitchFamily="34" charset="0"/>
                <a:cs typeface="Arial" pitchFamily="34" charset="0"/>
              </a:rPr>
              <a:t>وهي المحاصيل التي تزرع بصورة مؤقتة في الأرض المعدة لزراعة المحصول الرئيسي كالقطن مثل زراعة البرسيم وقلبه في التربة بعد أخذ </a:t>
            </a:r>
            <a:r>
              <a:rPr lang="ar-IQ" sz="1600" dirty="0" err="1">
                <a:latin typeface="Arial" pitchFamily="34" charset="0"/>
                <a:cs typeface="Arial" pitchFamily="34" charset="0"/>
              </a:rPr>
              <a:t>حشة</a:t>
            </a:r>
            <a:r>
              <a:rPr lang="ar-IQ" sz="1600" dirty="0">
                <a:latin typeface="Arial" pitchFamily="34" charset="0"/>
                <a:cs typeface="Arial" pitchFamily="34" charset="0"/>
              </a:rPr>
              <a:t> واحدة منه او زراعة محصول قصير العمر عند فشل المحصول الرئيسي كزراعة الدخن عند فشل المحصول الصيفي. </a:t>
            </a:r>
            <a:br>
              <a:rPr lang="ar-IQ" sz="1600" dirty="0">
                <a:latin typeface="Arial" pitchFamily="34" charset="0"/>
                <a:cs typeface="Arial" pitchFamily="34" charset="0"/>
              </a:rPr>
            </a:br>
            <a:r>
              <a:rPr lang="ar-IQ" sz="1600" dirty="0">
                <a:latin typeface="Arial" pitchFamily="34" charset="0"/>
                <a:cs typeface="Arial" pitchFamily="34" charset="0"/>
              </a:rPr>
              <a:t>4- محاصيل الغمير( </a:t>
            </a:r>
            <a:r>
              <a:rPr lang="ar-IQ" sz="1600" dirty="0" err="1">
                <a:latin typeface="Arial" pitchFamily="34" charset="0"/>
                <a:cs typeface="Arial" pitchFamily="34" charset="0"/>
              </a:rPr>
              <a:t>السايلج</a:t>
            </a:r>
            <a:r>
              <a:rPr lang="ar-IQ" sz="1600" dirty="0">
                <a:latin typeface="Arial" pitchFamily="34" charset="0"/>
                <a:cs typeface="Arial" pitchFamily="34" charset="0"/>
              </a:rPr>
              <a:t> ) </a:t>
            </a:r>
            <a:r>
              <a:rPr lang="en-US" sz="1600" dirty="0">
                <a:latin typeface="Arial" pitchFamily="34" charset="0"/>
                <a:cs typeface="Arial" pitchFamily="34" charset="0"/>
              </a:rPr>
              <a:t>Silage crop:- </a:t>
            </a:r>
            <a:r>
              <a:rPr lang="ar-IQ" sz="1600" dirty="0">
                <a:latin typeface="Arial" pitchFamily="34" charset="0"/>
                <a:cs typeface="Arial" pitchFamily="34" charset="0"/>
              </a:rPr>
              <a:t>وهي محاصيل علفية تزرع لغرض حفظها في حالة غضة أو </a:t>
            </a:r>
            <a:r>
              <a:rPr lang="ar-IQ" sz="1600" dirty="0" err="1">
                <a:latin typeface="Arial" pitchFamily="34" charset="0"/>
                <a:cs typeface="Arial" pitchFamily="34" charset="0"/>
              </a:rPr>
              <a:t>عصيرية</a:t>
            </a:r>
            <a:r>
              <a:rPr lang="ar-IQ" sz="1600" dirty="0">
                <a:latin typeface="Arial" pitchFamily="34" charset="0"/>
                <a:cs typeface="Arial" pitchFamily="34" charset="0"/>
              </a:rPr>
              <a:t> وهي خضراء في أماكن معزولة تعرف بـ </a:t>
            </a:r>
            <a:r>
              <a:rPr lang="en-US" sz="1600" dirty="0">
                <a:latin typeface="Arial" pitchFamily="34" charset="0"/>
                <a:cs typeface="Arial" pitchFamily="34" charset="0"/>
              </a:rPr>
              <a:t>Silos </a:t>
            </a:r>
            <a:r>
              <a:rPr lang="ar-IQ" sz="1600" dirty="0">
                <a:latin typeface="Arial" pitchFamily="34" charset="0"/>
                <a:cs typeface="Arial" pitchFamily="34" charset="0"/>
              </a:rPr>
              <a:t>واهم هذه المحاصيل الذرة الصفراء والبيضاء وزهرة الشمس . </a:t>
            </a:r>
            <a:br>
              <a:rPr lang="ar-IQ" sz="1600" dirty="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smtClean="0">
                <a:latin typeface="Arial" pitchFamily="34" charset="0"/>
                <a:cs typeface="Arial" pitchFamily="34" charset="0"/>
              </a:rPr>
              <a:t>5- </a:t>
            </a:r>
            <a:r>
              <a:rPr lang="ar-IQ" sz="1600" dirty="0">
                <a:latin typeface="Arial" pitchFamily="34" charset="0"/>
                <a:cs typeface="Arial" pitchFamily="34" charset="0"/>
              </a:rPr>
              <a:t>محاصيل التحميل </a:t>
            </a:r>
            <a:r>
              <a:rPr lang="en-US" sz="1600" dirty="0">
                <a:latin typeface="Arial" pitchFamily="34" charset="0"/>
                <a:cs typeface="Arial" pitchFamily="34" charset="0"/>
              </a:rPr>
              <a:t>Companion crop:- </a:t>
            </a:r>
            <a:r>
              <a:rPr lang="ar-IQ" sz="1600" dirty="0">
                <a:latin typeface="Arial" pitchFamily="34" charset="0"/>
                <a:cs typeface="Arial" pitchFamily="34" charset="0"/>
              </a:rPr>
              <a:t>وهي المحاصيل التي تزرع مع محاصيل أخرى ولكن تحصد منفردة مثل زراعة الشعير مع البرسيم أو الحلبة. </a:t>
            </a:r>
            <a:br>
              <a:rPr lang="ar-IQ" sz="1600" dirty="0">
                <a:latin typeface="Arial" pitchFamily="34" charset="0"/>
                <a:cs typeface="Arial" pitchFamily="34" charset="0"/>
              </a:rPr>
            </a:br>
            <a:r>
              <a:rPr lang="ar-IQ" sz="1600" dirty="0">
                <a:latin typeface="Arial" pitchFamily="34" charset="0"/>
                <a:cs typeface="Arial" pitchFamily="34" charset="0"/>
              </a:rPr>
              <a:t>		</a:t>
            </a:r>
            <a:br>
              <a:rPr lang="ar-IQ" sz="1600" dirty="0">
                <a:latin typeface="Arial" pitchFamily="34" charset="0"/>
                <a:cs typeface="Arial" pitchFamily="34" charset="0"/>
              </a:rPr>
            </a:br>
            <a:r>
              <a:rPr lang="ar-IQ" sz="1600" dirty="0">
                <a:latin typeface="Arial" pitchFamily="34" charset="0"/>
                <a:cs typeface="Arial" pitchFamily="34" charset="0"/>
              </a:rPr>
              <a:t>التسمية العلمية:- </a:t>
            </a:r>
            <a:br>
              <a:rPr lang="ar-IQ" sz="1600" dirty="0">
                <a:latin typeface="Arial" pitchFamily="34" charset="0"/>
                <a:cs typeface="Arial" pitchFamily="34" charset="0"/>
              </a:rPr>
            </a:br>
            <a:r>
              <a:rPr lang="ar-IQ" sz="1600" dirty="0">
                <a:latin typeface="Arial" pitchFamily="34" charset="0"/>
                <a:cs typeface="Arial" pitchFamily="34" charset="0"/>
              </a:rPr>
              <a:t>يتكون الاسم العلمي للنباتات حسب نظام التسمية الثنائية من </a:t>
            </a:r>
            <a:r>
              <a:rPr lang="ar-IQ" sz="1600" dirty="0" err="1">
                <a:latin typeface="Arial" pitchFamily="34" charset="0"/>
                <a:cs typeface="Arial" pitchFamily="34" charset="0"/>
              </a:rPr>
              <a:t>جزئين</a:t>
            </a:r>
            <a:r>
              <a:rPr lang="ar-IQ" sz="1600" dirty="0">
                <a:latin typeface="Arial" pitchFamily="34" charset="0"/>
                <a:cs typeface="Arial" pitchFamily="34" charset="0"/>
              </a:rPr>
              <a:t> أو كلمتين وهما الجنس والنوع ويكتب الاسم العلمي بالأحرف اللاتينية ويجب وضع خط تحت الاسمين أو يكتب بصورة مائلة ويبدأ أسم الجنس بحرف كبير بينما أسم النوع بحرف صغير كما يتبع الاسم العلمي كما يتبع الاسم العلمي الحرف الأول من أسم العالم الذي قام بتشخيص النبات مثل الاسم العلمي </a:t>
            </a:r>
            <a:r>
              <a:rPr lang="ar-IQ" sz="1600" dirty="0" err="1">
                <a:latin typeface="Arial" pitchFamily="34" charset="0"/>
                <a:cs typeface="Arial" pitchFamily="34" charset="0"/>
              </a:rPr>
              <a:t>للباقلاء</a:t>
            </a:r>
            <a:r>
              <a:rPr lang="ar-IQ" sz="1600" dirty="0">
                <a:latin typeface="Arial" pitchFamily="34" charset="0"/>
                <a:cs typeface="Arial" pitchFamily="34" charset="0"/>
              </a:rPr>
              <a:t> </a:t>
            </a:r>
            <a:r>
              <a:rPr lang="en-US" sz="1600" dirty="0" err="1">
                <a:latin typeface="Arial" pitchFamily="34" charset="0"/>
                <a:cs typeface="Arial" pitchFamily="34" charset="0"/>
              </a:rPr>
              <a:t>Vicia</a:t>
            </a:r>
            <a:r>
              <a:rPr lang="en-US" sz="1600" dirty="0">
                <a:latin typeface="Arial" pitchFamily="34" charset="0"/>
                <a:cs typeface="Arial" pitchFamily="34" charset="0"/>
              </a:rPr>
              <a:t> </a:t>
            </a:r>
            <a:r>
              <a:rPr lang="en-US" sz="1600" dirty="0" err="1">
                <a:latin typeface="Arial" pitchFamily="34" charset="0"/>
                <a:cs typeface="Arial" pitchFamily="34" charset="0"/>
              </a:rPr>
              <a:t>faba</a:t>
            </a:r>
            <a:r>
              <a:rPr lang="en-US" sz="1600" dirty="0">
                <a:latin typeface="Arial" pitchFamily="34" charset="0"/>
                <a:cs typeface="Arial" pitchFamily="34" charset="0"/>
              </a:rPr>
              <a:t> L. </a:t>
            </a:r>
            <a:r>
              <a:rPr lang="ar-IQ" sz="1600" dirty="0">
                <a:latin typeface="Arial" pitchFamily="34" charset="0"/>
                <a:cs typeface="Arial" pitchFamily="34" charset="0"/>
              </a:rPr>
              <a:t>أو يكتب </a:t>
            </a:r>
            <a:r>
              <a:rPr lang="en-US" sz="1600" dirty="0" err="1">
                <a:latin typeface="Arial" pitchFamily="34" charset="0"/>
                <a:cs typeface="Arial" pitchFamily="34" charset="0"/>
              </a:rPr>
              <a:t>Vicia</a:t>
            </a:r>
            <a:r>
              <a:rPr lang="en-US" sz="1600" dirty="0">
                <a:latin typeface="Arial" pitchFamily="34" charset="0"/>
                <a:cs typeface="Arial" pitchFamily="34" charset="0"/>
              </a:rPr>
              <a:t> </a:t>
            </a:r>
            <a:r>
              <a:rPr lang="en-US" sz="1600" dirty="0" err="1">
                <a:latin typeface="Arial" pitchFamily="34" charset="0"/>
                <a:cs typeface="Arial" pitchFamily="34" charset="0"/>
              </a:rPr>
              <a:t>faba</a:t>
            </a:r>
            <a:r>
              <a:rPr lang="en-US" sz="1600" dirty="0">
                <a:latin typeface="Arial" pitchFamily="34" charset="0"/>
                <a:cs typeface="Arial" pitchFamily="34" charset="0"/>
              </a:rPr>
              <a:t> L. </a:t>
            </a:r>
            <a:r>
              <a:rPr lang="ar-IQ" sz="1600" dirty="0">
                <a:latin typeface="Arial" pitchFamily="34" charset="0"/>
                <a:cs typeface="Arial" pitchFamily="34" charset="0"/>
              </a:rPr>
              <a:t>والهدف من التسمية العلمية في الدراسات العلمية للنباتات المختلفة هو لتحاشي حصول الارتباك الذي ينتج من وجود أسماء عديدة للنبات الواحد. </a:t>
            </a:r>
            <a:br>
              <a:rPr lang="ar-IQ" sz="1600" dirty="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smtClean="0">
                <a:latin typeface="Arial" pitchFamily="34" charset="0"/>
                <a:cs typeface="Arial" pitchFamily="34" charset="0"/>
              </a:rPr>
              <a:t/>
            </a:r>
            <a:br>
              <a:rPr lang="ar-IQ" sz="1600" dirty="0" smtClean="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smtClean="0">
                <a:latin typeface="Arial" pitchFamily="34" charset="0"/>
                <a:cs typeface="Arial" pitchFamily="34" charset="0"/>
              </a:rPr>
              <a:t/>
            </a:r>
            <a:br>
              <a:rPr lang="ar-IQ" sz="1600" dirty="0" smtClean="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smtClean="0">
                <a:latin typeface="Arial" pitchFamily="34" charset="0"/>
                <a:cs typeface="Arial" pitchFamily="34" charset="0"/>
              </a:rPr>
              <a:t/>
            </a:r>
            <a:br>
              <a:rPr lang="ar-IQ" sz="1600" dirty="0" smtClean="0">
                <a:latin typeface="Arial" pitchFamily="34" charset="0"/>
                <a:cs typeface="Arial" pitchFamily="34" charset="0"/>
              </a:rPr>
            </a:br>
            <a:r>
              <a:rPr lang="ar-IQ" sz="1600" dirty="0">
                <a:latin typeface="Arial" pitchFamily="34" charset="0"/>
                <a:cs typeface="Arial" pitchFamily="34" charset="0"/>
              </a:rPr>
              <a:t/>
            </a:r>
            <a:br>
              <a:rPr lang="ar-IQ" sz="1600" dirty="0">
                <a:latin typeface="Arial" pitchFamily="34" charset="0"/>
                <a:cs typeface="Arial" pitchFamily="34" charset="0"/>
              </a:rPr>
            </a:br>
            <a:r>
              <a:rPr lang="ar-IQ" sz="1600" dirty="0" smtClean="0">
                <a:latin typeface="Arial" pitchFamily="34" charset="0"/>
                <a:cs typeface="Arial" pitchFamily="34" charset="0"/>
              </a:rPr>
              <a:t/>
            </a:r>
            <a:br>
              <a:rPr lang="ar-IQ" sz="1600" dirty="0" smtClean="0">
                <a:latin typeface="Arial" pitchFamily="34" charset="0"/>
                <a:cs typeface="Arial" pitchFamily="34" charset="0"/>
              </a:rPr>
            </a:br>
            <a:endParaRPr lang="ar-IQ" sz="1600" dirty="0">
              <a:latin typeface="Arial" pitchFamily="34" charset="0"/>
              <a:cs typeface="Arial" pitchFamily="34" charset="0"/>
            </a:endParaRPr>
          </a:p>
        </p:txBody>
      </p:sp>
    </p:spTree>
    <p:extLst>
      <p:ext uri="{BB962C8B-B14F-4D97-AF65-F5344CB8AC3E}">
        <p14:creationId xmlns:p14="http://schemas.microsoft.com/office/powerpoint/2010/main" val="1511330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TotalTime>
  <Words>60</Words>
  <Application>Microsoft Office PowerPoint</Application>
  <PresentationFormat>عرض على الشاشة (3:4)‏</PresentationFormat>
  <Paragraphs>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 علم المحاصيل الحقلية  هو أحد فروع العلوم الزراعية الذي يبحث في أسس أنتاج المحاصيل من الناحيتين العلمية والتطبيقية فهو علم يستند إلى العلوم الأخرى كعلوم النبات والكيمياء وغيرها ، وهو فرع من فروع الزراعة الذي يبحث عن المبادئ الأساسية للإنتاج المحاصيل وتطبيقاتها وكيفية أدارة الحقول.  ويمكن تعريف المحصول الحقلي هو ذلك المحصول الذي يزرع بمساحات واسعة بالمقارنة مع المحاصيل البستانية والخضروات وينضج ويحصد في وقت واحد كالحنطة والشعير والرز وفستق الحقل والبنجر وقصب السكر والكتان ..الخ وهناك بعض الاستثناءات مثل القطن الذي ينضج على دفعات ويُجنى على دفعات وكذلك التبغ تنضج أوراقه على دفعات ويقطف على دفعات أيضاً.    </vt:lpstr>
      <vt:lpstr>تقسيم المحاصيل الحقلية    Field crop classification  تقسم المحاصيل الحقلية أما حسب استعمالها والغرض منها أو حسب التشابه بينها أو دورة الحياة أو حسب مواعيد الزراعة والنمو كما توجد تقاسيم أخرى كالتقسيم حسب الاستعمالات الخاصة. وكل نوع من هذه التقاسيم يخدم أغراض معينة ولا يمكن أن يكون شاملاً:- أولاً- التقسيم حسب الاستعمال أو التقسيم الحقلي Agronomic Classification   يعتمد هذا التقسيم على استعمال المحصول وأهميته الاقتصادية ويشمل على المجاميع التالية:-  1- محاصيل الحبوب Cereal or Grain Crops :- وتضمن المحاصيل التي تزرع لغرض الحصول على الحبوب التي يستعملها الإنسان في غذائه وأهم هذه المحاصيل هي الحنطة والشعير والذرة الصفراء والبيضاء والشوفان والشيلم. </vt:lpstr>
      <vt:lpstr>2- محاصيل البقول البذرية Legumes for seed :- وتشمل على محاصيل البقول التي يستعملها الإنسان في غذائه وأهمها الباقلاء 3- محاصيل العلف الأخضر Forage Crops :- وتتضمن المحاصيل التي تستعمل كعلف للحيوانات وهي خضراء ومعظم محاصيل هذه المجموعة هي أما من الحشائش كالدخن والحشيش السوداني والشعير والذرة البيضاء والذرة الصفراء أو من البقوليات كالجت  والبرسيم 4- محاصيل الألياف Fiber Crops:- وتتضمن المحاصيل التي تزرع لغرض الحصول على أليافها وأهمها القطن وكتان الألياف والجوت 5- محاصيل السكر Sugar crops :- وتتضمن المحاصيل التي تزرع لغرض استخراج السكر وأهمها قصب السكر وبنجر السكر 6- محاصيل الزيوت Oil crops :- وتتضمن المحاصيل التي تزرع لغرض استخراج الزيت من البذور وأهمها القطن وكتان البذور.  7- محاصيل طبية Drug crops:- تتضمن المحاصيل التي تزرع لغرض الحصول على العقاقير الطبية مثل البابونج وعرق السوس والنعناع والينسون والبلادونا أو للحصول على المواد المنبهة مثل القهوة والشاي أو للحصول على مواد مخدرة مثل التبغ والتنباك.  8- محاصيل المطاطRubber crops  :- تتضمن المحاصيل التي تزرع لغرض استخراج المطاط مثل شجرة المطاط والكيولا.  </vt:lpstr>
      <vt:lpstr>ثانياً- التقسيم النباتي Botanical classification :-  يعتمد هذا التقسيم على التشابه الموجود بين أجزاء النباتات المختلفة فجعل النباتات الأكثر تشابها من حيث التركيب في مجموعة واحدة ولما كانت درجة التشابه تختلف من مجموعه إلى أخرى لذا فأن هذه المجاميع المختلفة والتي تتشابه في بعض صفاتها تدخل ضمن مجموعة أكبر كلا حسب تقاربها وهكذا تتدرج النباتات بالتصنيف حتى تدخل جميع النباتات قاطبة تحت مملكة واحدة ألا وهي المملكة النباتية (Plant Kingdom) تعود نباتات المحاصيل إلى أحد الأقسام الأربعة للملكة النباتية المعروفة باسم النباتات البذرية Spermatophyte وفيها يكون التكاثر وإدامة النسل بواسطة البذور وتنقسم نباتات هذا القسم الى قسمين ثانويين هما:-  أ- قسم مغطاة البذور Angiosoerms :- والتي تدخل ضمنها نباتات المحاصيل الحقلية.  ب- قسم عارية البذور Gymnosperms :- والتي تدخل ضمنها أشجار الصنوبر.  وتتصف نباتات مغطاة البذور بأن تتكون بويضاتها المخصبة (البذور) داخل جدار المبيض في الزهرة وتنقسم نباتات مغطاة البذور أيضاً إلى فصيلتين Classes هما:-  </vt:lpstr>
      <vt:lpstr>1-فصيلة ذوات الفلقة الواحدةMonocotyledons  :- وبذورها تحتوي على فلقة واحدة كما هو الحال في نبات الحنطة.  2- فصيلة ذوات الفلقتين Dicotyledons  :- وبذورها تحتوي على فلقتين كما هو الحال في نبات الباقلاء.  * تدخل جميع نباتات الحشائش والتي تشمل بصورة خاصة على محاصيل الحبوب (الحنطة والرز) وتعرف بالحبوبيات Cereals ضمن فصيلة ذوات الفلقة الواحدة بينما تدخل البقوليات Legumes  والنباتات الأخرى ضمن فصيلة ذوات الفلقتين وتنقسم كل من هاتين الفصيلتين إلى: 1- فصيلة ذوات الفلقة الواحدةMonocotyledons  :- وبذورها تحتوي على فلقة واحدة كما هو الحال في نبات الحنطة.  2- فصيلة ذوات الفلقتين Dicotyledons  :- وبذورها تحتوي على فلقتين كما هو الحال في نبات الباقلاء.  * تدخل جميع نباتات الحشائش والتي تشمل بصورة خاصة على محاصيل الحبوب (الحنطة والرز) وتعرف بالحبوبيات Cereals ضمن فصيلة ذوات الفلقة الواحدة بينما تدخل البقوليات Legumes  والنباتات الأخرى ضمن فصيلة ذوات الفلقتين وتنقسم كل من هاتين الفصيلتين إلى مجاميع أكثر تخصصا وفيها تكون نباتات المجموعة الواحدة أكثر تقاربا من الناحية النباتية تعرف بالرتب Order ومنها تتفرع العوائل Family وهذه بدورها تنقسم إلى أجناس Genus  ومنها تتفرع الأنواع Species ثم الأصناف Varieties .   مجاميع أكثر تخصصا وفيها تكون نباتات المجموعة الواحدة أكثر تقاربا من الناحية النباتية تعرف بالرتب Order ومنها تتفرع العوائل Family وهذه بدورها تنقسم إلى أجناس Genus  ومنها تتفرع الأنواع Species ثم الأصناف Varieties .  </vt:lpstr>
      <vt:lpstr>               ثالثاً: تقسيم المحاصيل حسب موسم الزراعة: ويعتمد هذا التقسيم على الظروف الجوية كالحرارة والضوء والرطوبة وطول فصل النمو ، فتقسم المحاصيل إلى:-  1-محاصيل شتوية:- يزرع في الخريف ويحصد في نهاية الشتاء أو بداية الربيع مثل الحنطة والشعير والبرسيم والحمص والباقلاء والعدس.  2-محاصيل صيفية:- تزرع في بداية الربيع أو بداية الصيف وتحصد في نهاية الصيف مثل الرز والسمسم والماش والدخن وفستق الحقل وفول الصويا والقطن. وهناك محاصيل صيفية تزرع مرتين في نفس الموسم (مثل الذرة الصفراء والذرة البيضاء وزهرة الشمس) أما بداية الربيع وتسمى محاصيل العروة الربيعية أو تزرع متأخرة خلال الصيف وتسمى محاصيل العروة الخريفية.   رابعاً- تقسم المحاصيل حسب فترة النمو:-  1- محاصيل حوليةAnnyal crops  :- وهي المحاصيل التي تستغرق فترة نموها ونضجها فترة تقل عن السنة مثل الحنطة والشعير والكتان والرز والذرة.... الخ.  2- محاصيل محولة Biennial crops :- وهي المحاصيل التي تستغرق فترة نموها ونضجها فترة أكثر من سنة وأقل من سنتين مثل البنجر السكري والنفل الأبيض والكجرات.  3- محاصيل معمرة Perennial crops :- وهي المحاصيل التي تستغرق فترة نموها ونضجها فترة أكثر من سنتين مثل الجت والقصب السكري والشاي والسيسال.               </vt:lpstr>
      <vt:lpstr>خامساً- تقسم المحاصيل حسب استعمالات خاصة:- 1- محاصيل التغطية Cover crop:- وهي المحاصيل التي تزرع لغرض تغطية الأرض الزراعية للمحافظة عليها من عوامل التعرية والتآكل وكذلك لتحسين خواص التربة الفيزياوية والكيمياوية كالبرسيم والشيلم.  2- محاصيل التسميد الأخضر Green manre crop:- وهي المحاصيل التي تزرع في الترب الفقيرة ثم تقلب في الأرض وهي خضراء كالبرسيم وفول الصويا والترمس.  3- محاصيل مؤقتة Catch crops:- وهي المحاصيل التي تزرع بصورة مؤقتة في الأرض المعدة لزراعة المحصول الرئيسي كالقطن مثل زراعة البرسيم وقلبه في التربة بعد أخذ حشة واحدة منه او زراعة محصول قصير العمر عند فشل المحصول الرئيسي كزراعة الدخن عند فشل المحصول الصيفي.  4- محاصيل الغمير( السايلج ) Silage crop:- وهي محاصيل علفية تزرع لغرض حفظها في حالة غضة أو عصيرية وهي خضراء في أماكن معزولة تعرف بـ Silos واهم هذه المحاصيل الذرة الصفراء والبيضاء وزهرة الشمس .   5- محاصيل التحميل Companion crop:- وهي المحاصيل التي تزرع مع محاصيل أخرى ولكن تحصد منفردة مثل زراعة الشعير مع البرسيم أو الحلبة.     التسمية العلمية:-  يتكون الاسم العلمي للنباتات حسب نظام التسمية الثنائية من جزئين أو كلمتين وهما الجنس والنوع ويكتب الاسم العلمي بالأحرف اللاتينية ويجب وضع خط تحت الاسمين أو يكتب بصورة مائلة ويبدأ أسم الجنس بحرف كبير بينما أسم النوع بحرف صغير كما يتبع الاسم العلمي كما يتبع الاسم العلمي الحرف الأول من أسم العالم الذي قام بتشخيص النبات مثل الاسم العلمي للباقلاء Vicia faba L. أو يكتب Vicia faba L. والهدف من التسمية العلمية في الدراسات العلمية للنباتات المختلفة هو لتحاشي حصول الارتباك الذي ينتج من وجود أسماء عديدة للنبات الواحد.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هو أحد فروع العلوم الزراعية الذي يبحث في أسس أنتاج المحاصيل من الناحيتين العلمية والتطبيقية فهو علم يستند إلى العلوم الأخرى كعلوم النبات والكيمياء وغيرها ، وهو فرع من فروع الزراعة الذي يبحث عن المبادئ الأساسية للإنتاج المحاصيل وتطبيقاتها وكيفية أدارة الحقول.  ويمكن تعريف المحصول الحقلي هو ذلك المحصول الذي يزرع بمساحات واسعة بالمقارنة مع المحاصيل البستانية والخضروات وينضج ويحصد في وقت واحد كالحنطة والشعير والرز وفستق الحقل والبنجر وقصب السكر والكتان ..الخ وهناك بعض الاستثناءات مثل القطن الذي ينضج على دفعات ويُجنى على دفعات وكذلك التبغ تنضج أوراقه على دفعات ويقطف على دفعات أيضاً.    </dc:title>
  <dc:creator>mohammed</dc:creator>
  <cp:lastModifiedBy>mohammed</cp:lastModifiedBy>
  <cp:revision>36</cp:revision>
  <dcterms:created xsi:type="dcterms:W3CDTF">2022-09-07T07:17:59Z</dcterms:created>
  <dcterms:modified xsi:type="dcterms:W3CDTF">2022-09-07T08:33:05Z</dcterms:modified>
</cp:coreProperties>
</file>